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792" r:id="rId5"/>
  </p:sldMasterIdLst>
  <p:notesMasterIdLst>
    <p:notesMasterId r:id="rId39"/>
  </p:notesMasterIdLst>
  <p:handoutMasterIdLst>
    <p:handoutMasterId r:id="rId40"/>
  </p:handoutMasterIdLst>
  <p:sldIdLst>
    <p:sldId id="264" r:id="rId6"/>
    <p:sldId id="293" r:id="rId7"/>
    <p:sldId id="323" r:id="rId8"/>
    <p:sldId id="289" r:id="rId9"/>
    <p:sldId id="319" r:id="rId10"/>
    <p:sldId id="303" r:id="rId11"/>
    <p:sldId id="304" r:id="rId12"/>
    <p:sldId id="305" r:id="rId13"/>
    <p:sldId id="307" r:id="rId14"/>
    <p:sldId id="308" r:id="rId15"/>
    <p:sldId id="259" r:id="rId16"/>
    <p:sldId id="256" r:id="rId17"/>
    <p:sldId id="318" r:id="rId18"/>
    <p:sldId id="257" r:id="rId19"/>
    <p:sldId id="309" r:id="rId20"/>
    <p:sldId id="299" r:id="rId21"/>
    <p:sldId id="258" r:id="rId22"/>
    <p:sldId id="288" r:id="rId23"/>
    <p:sldId id="321" r:id="rId24"/>
    <p:sldId id="260" r:id="rId25"/>
    <p:sldId id="273" r:id="rId26"/>
    <p:sldId id="297" r:id="rId27"/>
    <p:sldId id="298" r:id="rId28"/>
    <p:sldId id="300" r:id="rId29"/>
    <p:sldId id="266" r:id="rId30"/>
    <p:sldId id="313" r:id="rId31"/>
    <p:sldId id="314" r:id="rId32"/>
    <p:sldId id="322" r:id="rId33"/>
    <p:sldId id="316" r:id="rId34"/>
    <p:sldId id="268" r:id="rId35"/>
    <p:sldId id="302" r:id="rId36"/>
    <p:sldId id="320" r:id="rId37"/>
    <p:sldId id="29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8E7A7-A27C-4F74-B989-4D6A464FA5ED}" v="11" dt="2020-07-27T14:53:33.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82609" autoAdjust="0"/>
  </p:normalViewPr>
  <p:slideViewPr>
    <p:cSldViewPr>
      <p:cViewPr varScale="1">
        <p:scale>
          <a:sx n="60" d="100"/>
          <a:sy n="60" d="100"/>
        </p:scale>
        <p:origin x="1584" y="78"/>
      </p:cViewPr>
      <p:guideLst>
        <p:guide orient="horz" pos="2160"/>
        <p:guide pos="2880"/>
      </p:guideLst>
    </p:cSldViewPr>
  </p:slideViewPr>
  <p:outlineViewPr>
    <p:cViewPr>
      <p:scale>
        <a:sx n="33" d="100"/>
        <a:sy n="33" d="100"/>
      </p:scale>
      <p:origin x="0" y="-1873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ilton, Chelsea" userId="833bf1a4-bc69-4f40-b6e4-459a6e226763" providerId="ADAL" clId="{A7C8E7A7-A27C-4F74-B989-4D6A464FA5ED}"/>
    <pc:docChg chg="undo custSel addSld delSld modSld addMainMaster delMainMaster">
      <pc:chgData name="Hamilton, Chelsea" userId="833bf1a4-bc69-4f40-b6e4-459a6e226763" providerId="ADAL" clId="{A7C8E7A7-A27C-4F74-B989-4D6A464FA5ED}" dt="2020-07-27T14:53:36.175" v="39" actId="47"/>
      <pc:docMkLst>
        <pc:docMk/>
      </pc:docMkLst>
      <pc:sldChg chg="add del modTransition">
        <pc:chgData name="Hamilton, Chelsea" userId="833bf1a4-bc69-4f40-b6e4-459a6e226763" providerId="ADAL" clId="{A7C8E7A7-A27C-4F74-B989-4D6A464FA5ED}" dt="2020-07-27T14:53:36.175" v="39" actId="47"/>
        <pc:sldMkLst>
          <pc:docMk/>
          <pc:sldMk cId="57958646" sldId="256"/>
        </pc:sldMkLst>
      </pc:sldChg>
      <pc:sldChg chg="modSp add del mod modTransition">
        <pc:chgData name="Hamilton, Chelsea" userId="833bf1a4-bc69-4f40-b6e4-459a6e226763" providerId="ADAL" clId="{A7C8E7A7-A27C-4F74-B989-4D6A464FA5ED}" dt="2020-07-27T14:53:35.266" v="37" actId="47"/>
        <pc:sldMkLst>
          <pc:docMk/>
          <pc:sldMk cId="3299704652" sldId="257"/>
        </pc:sldMkLst>
        <pc:spChg chg="mod">
          <ac:chgData name="Hamilton, Chelsea" userId="833bf1a4-bc69-4f40-b6e4-459a6e226763" providerId="ADAL" clId="{A7C8E7A7-A27C-4F74-B989-4D6A464FA5ED}" dt="2020-07-27T14:51:17.134" v="9" actId="27636"/>
          <ac:spMkLst>
            <pc:docMk/>
            <pc:sldMk cId="3299704652" sldId="257"/>
            <ac:spMk id="5" creationId="{DF43A3CC-FE84-4A10-8E04-378A0BD11EB0}"/>
          </ac:spMkLst>
        </pc:spChg>
      </pc:sldChg>
      <pc:sldChg chg="delSp">
        <pc:chgData name="Hamilton, Chelsea" userId="833bf1a4-bc69-4f40-b6e4-459a6e226763" providerId="ADAL" clId="{A7C8E7A7-A27C-4F74-B989-4D6A464FA5ED}" dt="2020-07-27T14:52:32.289" v="13"/>
        <pc:sldMkLst>
          <pc:docMk/>
          <pc:sldMk cId="0" sldId="259"/>
        </pc:sldMkLst>
        <pc:picChg chg="del">
          <ac:chgData name="Hamilton, Chelsea" userId="833bf1a4-bc69-4f40-b6e4-459a6e226763" providerId="ADAL" clId="{A7C8E7A7-A27C-4F74-B989-4D6A464FA5ED}" dt="2020-07-27T14:52:32.289" v="13"/>
          <ac:picMkLst>
            <pc:docMk/>
            <pc:sldMk cId="0" sldId="259"/>
            <ac:picMk id="5" creationId="{D01C6FF0-5C05-480E-AA33-274666499816}"/>
          </ac:picMkLst>
        </pc:picChg>
      </pc:sldChg>
      <pc:sldChg chg="delSp modSp del mod">
        <pc:chgData name="Hamilton, Chelsea" userId="833bf1a4-bc69-4f40-b6e4-459a6e226763" providerId="ADAL" clId="{A7C8E7A7-A27C-4F74-B989-4D6A464FA5ED}" dt="2020-07-27T14:51:47.265" v="10" actId="47"/>
        <pc:sldMkLst>
          <pc:docMk/>
          <pc:sldMk cId="3337373590" sldId="310"/>
        </pc:sldMkLst>
        <pc:picChg chg="del mod">
          <ac:chgData name="Hamilton, Chelsea" userId="833bf1a4-bc69-4f40-b6e4-459a6e226763" providerId="ADAL" clId="{A7C8E7A7-A27C-4F74-B989-4D6A464FA5ED}" dt="2020-07-27T14:50:50.380" v="1" actId="478"/>
          <ac:picMkLst>
            <pc:docMk/>
            <pc:sldMk cId="3337373590" sldId="310"/>
            <ac:picMk id="5" creationId="{00000000-0000-0000-0000-000000000000}"/>
          </ac:picMkLst>
        </pc:picChg>
      </pc:sldChg>
      <pc:sldChg chg="delSp del mod">
        <pc:chgData name="Hamilton, Chelsea" userId="833bf1a4-bc69-4f40-b6e4-459a6e226763" providerId="ADAL" clId="{A7C8E7A7-A27C-4F74-B989-4D6A464FA5ED}" dt="2020-07-27T14:51:47.640" v="11" actId="47"/>
        <pc:sldMkLst>
          <pc:docMk/>
          <pc:sldMk cId="1093258650" sldId="311"/>
        </pc:sldMkLst>
        <pc:picChg chg="del">
          <ac:chgData name="Hamilton, Chelsea" userId="833bf1a4-bc69-4f40-b6e4-459a6e226763" providerId="ADAL" clId="{A7C8E7A7-A27C-4F74-B989-4D6A464FA5ED}" dt="2020-07-27T14:50:52.437" v="2" actId="478"/>
          <ac:picMkLst>
            <pc:docMk/>
            <pc:sldMk cId="1093258650" sldId="311"/>
            <ac:picMk id="3" creationId="{00000000-0000-0000-0000-000000000000}"/>
          </ac:picMkLst>
        </pc:picChg>
      </pc:sldChg>
      <pc:sldChg chg="addSp delSp modSp del mod">
        <pc:chgData name="Hamilton, Chelsea" userId="833bf1a4-bc69-4f40-b6e4-459a6e226763" providerId="ADAL" clId="{A7C8E7A7-A27C-4F74-B989-4D6A464FA5ED}" dt="2020-07-27T14:51:48.090" v="12" actId="47"/>
        <pc:sldMkLst>
          <pc:docMk/>
          <pc:sldMk cId="2226252289" sldId="312"/>
        </pc:sldMkLst>
        <pc:spChg chg="add mod">
          <ac:chgData name="Hamilton, Chelsea" userId="833bf1a4-bc69-4f40-b6e4-459a6e226763" providerId="ADAL" clId="{A7C8E7A7-A27C-4F74-B989-4D6A464FA5ED}" dt="2020-07-27T14:50:55.398" v="3" actId="478"/>
          <ac:spMkLst>
            <pc:docMk/>
            <pc:sldMk cId="2226252289" sldId="312"/>
            <ac:spMk id="5" creationId="{9390C52C-F6A6-4BEE-A276-6122E8965FAC}"/>
          </ac:spMkLst>
        </pc:spChg>
        <pc:picChg chg="del">
          <ac:chgData name="Hamilton, Chelsea" userId="833bf1a4-bc69-4f40-b6e4-459a6e226763" providerId="ADAL" clId="{A7C8E7A7-A27C-4F74-B989-4D6A464FA5ED}" dt="2020-07-27T14:50:55.398" v="3" actId="478"/>
          <ac:picMkLst>
            <pc:docMk/>
            <pc:sldMk cId="2226252289" sldId="312"/>
            <ac:picMk id="4" creationId="{00000000-0000-0000-0000-000000000000}"/>
          </ac:picMkLst>
        </pc:picChg>
      </pc:sldChg>
      <pc:sldChg chg="addSp delSp modSp new del mod">
        <pc:chgData name="Hamilton, Chelsea" userId="833bf1a4-bc69-4f40-b6e4-459a6e226763" providerId="ADAL" clId="{A7C8E7A7-A27C-4F74-B989-4D6A464FA5ED}" dt="2020-07-27T14:53:34.649" v="36" actId="680"/>
        <pc:sldMkLst>
          <pc:docMk/>
          <pc:sldMk cId="261433461" sldId="318"/>
        </pc:sldMkLst>
        <pc:picChg chg="add del mod">
          <ac:chgData name="Hamilton, Chelsea" userId="833bf1a4-bc69-4f40-b6e4-459a6e226763" providerId="ADAL" clId="{A7C8E7A7-A27C-4F74-B989-4D6A464FA5ED}" dt="2020-07-27T14:53:33.146" v="33"/>
          <ac:picMkLst>
            <pc:docMk/>
            <pc:sldMk cId="261433461" sldId="318"/>
            <ac:picMk id="4" creationId="{D9B801CB-D58F-4B7D-9F1D-C81EB081D792}"/>
          </ac:picMkLst>
        </pc:picChg>
      </pc:sldChg>
      <pc:sldChg chg="modSp add del mod modTransition">
        <pc:chgData name="Hamilton, Chelsea" userId="833bf1a4-bc69-4f40-b6e4-459a6e226763" providerId="ADAL" clId="{A7C8E7A7-A27C-4F74-B989-4D6A464FA5ED}" dt="2020-07-27T14:53:35.696" v="38" actId="47"/>
        <pc:sldMkLst>
          <pc:docMk/>
          <pc:sldMk cId="1328046570" sldId="318"/>
        </pc:sldMkLst>
        <pc:spChg chg="mod">
          <ac:chgData name="Hamilton, Chelsea" userId="833bf1a4-bc69-4f40-b6e4-459a6e226763" providerId="ADAL" clId="{A7C8E7A7-A27C-4F74-B989-4D6A464FA5ED}" dt="2020-07-27T14:51:12.260" v="8"/>
          <ac:spMkLst>
            <pc:docMk/>
            <pc:sldMk cId="1328046570" sldId="318"/>
            <ac:spMk id="5" creationId="{DF43A3CC-FE84-4A10-8E04-378A0BD11EB0}"/>
          </ac:spMkLst>
        </pc:spChg>
      </pc:sldChg>
      <pc:sldChg chg="addSp delSp modSp new del mod">
        <pc:chgData name="Hamilton, Chelsea" userId="833bf1a4-bc69-4f40-b6e4-459a6e226763" providerId="ADAL" clId="{A7C8E7A7-A27C-4F74-B989-4D6A464FA5ED}" dt="2020-07-27T14:53:34.207" v="35" actId="680"/>
        <pc:sldMkLst>
          <pc:docMk/>
          <pc:sldMk cId="2643478940" sldId="319"/>
        </pc:sldMkLst>
        <pc:picChg chg="add del mod">
          <ac:chgData name="Hamilton, Chelsea" userId="833bf1a4-bc69-4f40-b6e4-459a6e226763" providerId="ADAL" clId="{A7C8E7A7-A27C-4F74-B989-4D6A464FA5ED}" dt="2020-07-27T14:53:32.646" v="32"/>
          <ac:picMkLst>
            <pc:docMk/>
            <pc:sldMk cId="2643478940" sldId="319"/>
            <ac:picMk id="4" creationId="{C42CE3F6-8D60-4FC2-B05D-0754206BF25B}"/>
          </ac:picMkLst>
        </pc:picChg>
      </pc:sldChg>
      <pc:sldChg chg="addSp delSp new del">
        <pc:chgData name="Hamilton, Chelsea" userId="833bf1a4-bc69-4f40-b6e4-459a6e226763" providerId="ADAL" clId="{A7C8E7A7-A27C-4F74-B989-4D6A464FA5ED}" dt="2020-07-27T14:53:33.535" v="34" actId="680"/>
        <pc:sldMkLst>
          <pc:docMk/>
          <pc:sldMk cId="2156925312" sldId="320"/>
        </pc:sldMkLst>
        <pc:picChg chg="add del">
          <ac:chgData name="Hamilton, Chelsea" userId="833bf1a4-bc69-4f40-b6e4-459a6e226763" providerId="ADAL" clId="{A7C8E7A7-A27C-4F74-B989-4D6A464FA5ED}" dt="2020-07-27T14:53:31.947" v="31"/>
          <ac:picMkLst>
            <pc:docMk/>
            <pc:sldMk cId="2156925312" sldId="320"/>
            <ac:picMk id="4" creationId="{4BF98057-6289-4625-B901-1ECF08EE6E6C}"/>
          </ac:picMkLst>
        </pc:picChg>
      </pc:sldChg>
      <pc:sldMasterChg chg="add del addSldLayout delSldLayout">
        <pc:chgData name="Hamilton, Chelsea" userId="833bf1a4-bc69-4f40-b6e4-459a6e226763" providerId="ADAL" clId="{A7C8E7A7-A27C-4F74-B989-4D6A464FA5ED}" dt="2020-07-27T14:53:35.266" v="37" actId="47"/>
        <pc:sldMasterMkLst>
          <pc:docMk/>
          <pc:sldMasterMk cId="1692682723" sldId="2147483792"/>
        </pc:sldMasterMkLst>
        <pc:sldLayoutChg chg="add del">
          <pc:chgData name="Hamilton, Chelsea" userId="833bf1a4-bc69-4f40-b6e4-459a6e226763" providerId="ADAL" clId="{A7C8E7A7-A27C-4F74-B989-4D6A464FA5ED}" dt="2020-07-27T14:53:35.266" v="37" actId="47"/>
          <pc:sldLayoutMkLst>
            <pc:docMk/>
            <pc:sldMasterMk cId="1692682723" sldId="2147483792"/>
            <pc:sldLayoutMk cId="321740718" sldId="2147483793"/>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1226019971" sldId="2147483794"/>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2418235179" sldId="2147483795"/>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1388135837" sldId="2147483796"/>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1748268483" sldId="2147483797"/>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3669347611" sldId="2147483798"/>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623507251" sldId="2147483799"/>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3375993091" sldId="2147483800"/>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4089797481" sldId="2147483801"/>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63346477" sldId="2147483802"/>
          </pc:sldLayoutMkLst>
        </pc:sldLayoutChg>
        <pc:sldLayoutChg chg="add del">
          <pc:chgData name="Hamilton, Chelsea" userId="833bf1a4-bc69-4f40-b6e4-459a6e226763" providerId="ADAL" clId="{A7C8E7A7-A27C-4F74-B989-4D6A464FA5ED}" dt="2020-07-27T14:53:35.266" v="37" actId="47"/>
          <pc:sldLayoutMkLst>
            <pc:docMk/>
            <pc:sldMasterMk cId="1692682723" sldId="2147483792"/>
            <pc:sldLayoutMk cId="3076691358" sldId="2147483803"/>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5B7D604-773C-4C67-A73A-C03DDA1DB2C3}" type="datetimeFigureOut">
              <a:rPr lang="en-US" smtClean="0"/>
              <a:pPr/>
              <a:t>7/27/2022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03D210-83AF-4CFC-B38A-4F851EB384BD}" type="slidenum">
              <a:rPr lang="en-US" smtClean="0"/>
              <a:pPr/>
              <a:t>‹#›</a:t>
            </a:fld>
            <a:endParaRPr lang="en-US" dirty="0"/>
          </a:p>
        </p:txBody>
      </p:sp>
    </p:spTree>
    <p:extLst>
      <p:ext uri="{BB962C8B-B14F-4D97-AF65-F5344CB8AC3E}">
        <p14:creationId xmlns:p14="http://schemas.microsoft.com/office/powerpoint/2010/main" val="239668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EB5918-60C5-4BCF-840E-E70F60387DE2}" type="datetimeFigureOut">
              <a:rPr lang="en-US" smtClean="0"/>
              <a:pPr/>
              <a:t>7/27/2022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6CF847F-F50A-4353-9ED5-176CE6F77500}" type="slidenum">
              <a:rPr lang="en-US" smtClean="0"/>
              <a:pPr/>
              <a:t>‹#›</a:t>
            </a:fld>
            <a:endParaRPr lang="en-US" dirty="0"/>
          </a:p>
        </p:txBody>
      </p:sp>
    </p:spTree>
    <p:extLst>
      <p:ext uri="{BB962C8B-B14F-4D97-AF65-F5344CB8AC3E}">
        <p14:creationId xmlns:p14="http://schemas.microsoft.com/office/powerpoint/2010/main" val="254638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847F-F50A-4353-9ED5-176CE6F77500}" type="slidenum">
              <a:rPr lang="en-US" smtClean="0"/>
              <a:pPr/>
              <a:t>3</a:t>
            </a:fld>
            <a:endParaRPr lang="en-US" dirty="0"/>
          </a:p>
        </p:txBody>
      </p:sp>
    </p:spTree>
    <p:extLst>
      <p:ext uri="{BB962C8B-B14F-4D97-AF65-F5344CB8AC3E}">
        <p14:creationId xmlns:p14="http://schemas.microsoft.com/office/powerpoint/2010/main" val="193652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 usage is free to parents, coaches and schools</a:t>
            </a:r>
          </a:p>
          <a:p>
            <a:r>
              <a:rPr lang="en-US" dirty="0"/>
              <a:t>All Athletic injury records stored in one place</a:t>
            </a:r>
          </a:p>
          <a:p>
            <a:r>
              <a:rPr lang="en-US" dirty="0"/>
              <a:t>Athletic trainer can send you an alert when an injury occurs</a:t>
            </a:r>
          </a:p>
          <a:p>
            <a:r>
              <a:rPr lang="en-US" dirty="0"/>
              <a:t>Can communicate directly with athletic trainer through the app</a:t>
            </a:r>
          </a:p>
          <a:p>
            <a:r>
              <a:rPr lang="en-US" dirty="0"/>
              <a:t>Can upload documents like the Impact permission slip or a MD note</a:t>
            </a:r>
          </a:p>
          <a:p>
            <a:r>
              <a:rPr lang="en-US" dirty="0"/>
              <a:t>You designate the care team- Coach, school nurse, other parent.  When alert is sent all parties receive the same information.  Will reduce communication errors.</a:t>
            </a:r>
          </a:p>
          <a:p>
            <a:r>
              <a:rPr lang="en-US" dirty="0"/>
              <a:t>Injury Timeline houses the conversations about an injury between all parties</a:t>
            </a:r>
          </a:p>
          <a:p>
            <a:endParaRPr lang="en-US" dirty="0"/>
          </a:p>
        </p:txBody>
      </p:sp>
      <p:sp>
        <p:nvSpPr>
          <p:cNvPr id="4" name="Slide Number Placeholder 3"/>
          <p:cNvSpPr>
            <a:spLocks noGrp="1"/>
          </p:cNvSpPr>
          <p:nvPr>
            <p:ph type="sldNum" sz="quarter" idx="5"/>
          </p:nvPr>
        </p:nvSpPr>
        <p:spPr/>
        <p:txBody>
          <a:bodyPr/>
          <a:lstStyle/>
          <a:p>
            <a:fld id="{7A9D6BA3-C730-5E4C-829D-2051EAE11FA8}" type="slidenum">
              <a:rPr lang="en-US" smtClean="0"/>
              <a:t>8</a:t>
            </a:fld>
            <a:endParaRPr lang="en-US"/>
          </a:p>
        </p:txBody>
      </p:sp>
    </p:spTree>
    <p:extLst>
      <p:ext uri="{BB962C8B-B14F-4D97-AF65-F5344CB8AC3E}">
        <p14:creationId xmlns:p14="http://schemas.microsoft.com/office/powerpoint/2010/main" val="194116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CF847F-F50A-4353-9ED5-176CE6F77500}" type="slidenum">
              <a:rPr lang="en-US" smtClean="0"/>
              <a:pPr/>
              <a:t>11</a:t>
            </a:fld>
            <a:endParaRPr lang="en-US" dirty="0"/>
          </a:p>
        </p:txBody>
      </p:sp>
    </p:spTree>
    <p:extLst>
      <p:ext uri="{BB962C8B-B14F-4D97-AF65-F5344CB8AC3E}">
        <p14:creationId xmlns:p14="http://schemas.microsoft.com/office/powerpoint/2010/main" val="292917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CF847F-F50A-4353-9ED5-176CE6F77500}" type="slidenum">
              <a:rPr lang="en-US" smtClean="0"/>
              <a:pPr/>
              <a:t>20</a:t>
            </a:fld>
            <a:endParaRPr lang="en-US" dirty="0"/>
          </a:p>
        </p:txBody>
      </p:sp>
    </p:spTree>
    <p:extLst>
      <p:ext uri="{BB962C8B-B14F-4D97-AF65-F5344CB8AC3E}">
        <p14:creationId xmlns:p14="http://schemas.microsoft.com/office/powerpoint/2010/main" val="107731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9CB08A8-722B-4993-A9B4-B1C7B1A9E194}" type="datetimeFigureOut">
              <a:rPr lang="en-US" smtClean="0"/>
              <a:pPr/>
              <a:t>7/27/2022</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2DED936-03DA-4915-A7D5-8010EC773971}"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CB08A8-722B-4993-A9B4-B1C7B1A9E194}" type="datetimeFigureOut">
              <a:rPr lang="en-US" smtClean="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ED936-03DA-4915-A7D5-8010EC773971}"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9CB08A8-722B-4993-A9B4-B1C7B1A9E194}" type="datetimeFigureOut">
              <a:rPr lang="en-US" smtClean="0"/>
              <a:pPr/>
              <a:t>7/27/2022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2DED936-03DA-4915-A7D5-8010EC773971}"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342D-FD3A-40DC-B36D-991DC38E482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4AB701A-8B3F-4809-8E6E-A9216A417CA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C01ACAC-0A9A-4882-A974-7B35BDF5C7B4}"/>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5" name="Footer Placeholder 4">
            <a:extLst>
              <a:ext uri="{FF2B5EF4-FFF2-40B4-BE49-F238E27FC236}">
                <a16:creationId xmlns:a16="http://schemas.microsoft.com/office/drawing/2014/main" id="{335B96B1-AC02-4C5E-BA21-E38A9A3C0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98CE7-A351-4286-9850-DF0DA7592E27}"/>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32174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A5CA-EE96-42E5-B079-FCC720BD01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2698D-2C6E-4978-ACAA-B3BD18082E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F5080-8635-4224-AFB6-3A4A6AEB0E38}"/>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5" name="Footer Placeholder 4">
            <a:extLst>
              <a:ext uri="{FF2B5EF4-FFF2-40B4-BE49-F238E27FC236}">
                <a16:creationId xmlns:a16="http://schemas.microsoft.com/office/drawing/2014/main" id="{E33CEC76-E2CA-4B9A-BA19-BEBDB793D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362C5-9A15-4981-9A80-0C1A587817CC}"/>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1226019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7ABA-C61D-4619-BBBA-8C867B5A719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2D5069-71D4-44BC-ABFE-98A67B3BE2A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2C815-6436-4352-934C-407FC5F9A2F3}"/>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5" name="Footer Placeholder 4">
            <a:extLst>
              <a:ext uri="{FF2B5EF4-FFF2-40B4-BE49-F238E27FC236}">
                <a16:creationId xmlns:a16="http://schemas.microsoft.com/office/drawing/2014/main" id="{EC481783-127F-418C-9257-AF1EE4578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EA8BF-2E6D-482D-9884-91D292007BBF}"/>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241823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D802-986E-419D-A1D9-6A3D3A6AD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511B2-866A-44B6-B8F3-CF52852E11F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C9DA84-C7CB-4519-855F-541F9B99D01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CF7415-BB18-4C2C-A32B-975039450F10}"/>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6" name="Footer Placeholder 5">
            <a:extLst>
              <a:ext uri="{FF2B5EF4-FFF2-40B4-BE49-F238E27FC236}">
                <a16:creationId xmlns:a16="http://schemas.microsoft.com/office/drawing/2014/main" id="{39BA26D8-23B2-4DB5-9839-CBF5A0215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D873A-551D-4289-AAD9-AD77ED7D8181}"/>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138813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915F-2E64-497C-B3E4-32F01D7C6F7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197E2-1320-463D-802D-2C7238A9BD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75E0A9C-2C10-4ECF-911A-DF5EB1BA77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A93905-D588-49EC-B0A8-95357678817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5FC10-30D4-4D82-B742-B10FB72239A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CAE8E-638C-410E-8D4D-5BF7287F80D0}"/>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8" name="Footer Placeholder 7">
            <a:extLst>
              <a:ext uri="{FF2B5EF4-FFF2-40B4-BE49-F238E27FC236}">
                <a16:creationId xmlns:a16="http://schemas.microsoft.com/office/drawing/2014/main" id="{B84F6CC3-AC8F-4129-A705-315ADFC919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ADE532-E7BE-4A3B-BB1F-4B917F5C6B21}"/>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174826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5F1D-F739-4BE5-A224-85BD973A3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2DBCD2-EDAF-4532-A40D-6B99F700A38E}"/>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4" name="Footer Placeholder 3">
            <a:extLst>
              <a:ext uri="{FF2B5EF4-FFF2-40B4-BE49-F238E27FC236}">
                <a16:creationId xmlns:a16="http://schemas.microsoft.com/office/drawing/2014/main" id="{4E647DE1-530B-4B44-AD60-4BB2EE8E0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529CA-A8B9-4400-99BF-6CC0EBE0DDB8}"/>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3669347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98671-D6D2-4463-8033-A93242DE825C}"/>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3" name="Footer Placeholder 2">
            <a:extLst>
              <a:ext uri="{FF2B5EF4-FFF2-40B4-BE49-F238E27FC236}">
                <a16:creationId xmlns:a16="http://schemas.microsoft.com/office/drawing/2014/main" id="{A56D7CFE-E5E4-4792-83CE-76A70DD71E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209034-8CB9-44F6-856A-A4266160C2E3}"/>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623507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52AA-37FE-45E8-B876-AAC7EE1A414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0F7811D-B9D3-4C93-8533-EAAEC1337FA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9EF38B-CF89-4EAA-81E6-0A0D43EB9C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02A0235-2082-45F7-862E-6155863297A9}"/>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6" name="Footer Placeholder 5">
            <a:extLst>
              <a:ext uri="{FF2B5EF4-FFF2-40B4-BE49-F238E27FC236}">
                <a16:creationId xmlns:a16="http://schemas.microsoft.com/office/drawing/2014/main" id="{A1137B4A-42D8-4633-850C-87A9A7D65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DA0A8-F390-4FC1-8BE7-19DBC50B5DA5}"/>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337599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9CB08A8-722B-4993-A9B4-B1C7B1A9E194}" type="datetimeFigureOut">
              <a:rPr lang="en-US" smtClean="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2DED936-03DA-4915-A7D5-8010EC773971}"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E4D2-1F73-42F7-869D-7F41B5A313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7FE4F3-91A2-42D1-85E0-3EADBC05B1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6C029FA-6FFD-4594-A07D-1D08070B21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1DBFD1-B7B1-4E4E-BCAD-D50D7A1682CE}"/>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6" name="Footer Placeholder 5">
            <a:extLst>
              <a:ext uri="{FF2B5EF4-FFF2-40B4-BE49-F238E27FC236}">
                <a16:creationId xmlns:a16="http://schemas.microsoft.com/office/drawing/2014/main" id="{89B418AD-4BA3-4392-B871-465F9CF17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C790B-8525-49BF-9F10-6D2B760233D0}"/>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4089797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CDC-9CE6-4CD9-BFD7-61EA0D240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EBF5BC-F213-4887-8142-A11EDAF25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19401-864C-4F49-922C-F743A3784519}"/>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5" name="Footer Placeholder 4">
            <a:extLst>
              <a:ext uri="{FF2B5EF4-FFF2-40B4-BE49-F238E27FC236}">
                <a16:creationId xmlns:a16="http://schemas.microsoft.com/office/drawing/2014/main" id="{B9A30557-DFEC-4DB5-A799-AF4724753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738FD-1D2A-4734-AED5-798898E2522A}"/>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63346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493460-1121-400C-8A29-3744B631AE8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9EEA5D-44C4-4795-9B5A-31A6877E8F4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B71AB-2551-4B25-A6A8-E16603504AD0}"/>
              </a:ext>
            </a:extLst>
          </p:cNvPr>
          <p:cNvSpPr>
            <a:spLocks noGrp="1"/>
          </p:cNvSpPr>
          <p:nvPr>
            <p:ph type="dt" sz="half" idx="10"/>
          </p:nvPr>
        </p:nvSpPr>
        <p:spPr/>
        <p:txBody>
          <a:bodyPr/>
          <a:lstStyle/>
          <a:p>
            <a:fld id="{B4760E2F-8B08-440F-BE34-2CF33F3D10ED}" type="datetimeFigureOut">
              <a:rPr lang="en-US" smtClean="0"/>
              <a:t>7/27/2022</a:t>
            </a:fld>
            <a:endParaRPr lang="en-US"/>
          </a:p>
        </p:txBody>
      </p:sp>
      <p:sp>
        <p:nvSpPr>
          <p:cNvPr id="5" name="Footer Placeholder 4">
            <a:extLst>
              <a:ext uri="{FF2B5EF4-FFF2-40B4-BE49-F238E27FC236}">
                <a16:creationId xmlns:a16="http://schemas.microsoft.com/office/drawing/2014/main" id="{FA3B256D-62BE-4D42-A6CD-1C6612AFE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70905-F215-4F94-8081-693368A090C2}"/>
              </a:ext>
            </a:extLst>
          </p:cNvPr>
          <p:cNvSpPr>
            <a:spLocks noGrp="1"/>
          </p:cNvSpPr>
          <p:nvPr>
            <p:ph type="sldNum" sz="quarter" idx="12"/>
          </p:nvPr>
        </p:nvSpPr>
        <p:spPr/>
        <p:txBody>
          <a:bodyPr/>
          <a:lstStyle/>
          <a:p>
            <a:fld id="{C5D625A4-9702-40B4-8036-BAB244463DF6}" type="slidenum">
              <a:rPr lang="en-US" smtClean="0"/>
              <a:t>‹#›</a:t>
            </a:fld>
            <a:endParaRPr lang="en-US"/>
          </a:p>
        </p:txBody>
      </p:sp>
    </p:spTree>
    <p:extLst>
      <p:ext uri="{BB962C8B-B14F-4D97-AF65-F5344CB8AC3E}">
        <p14:creationId xmlns:p14="http://schemas.microsoft.com/office/powerpoint/2010/main" val="307669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9CB08A8-722B-4993-A9B4-B1C7B1A9E194}" type="datetimeFigureOut">
              <a:rPr lang="en-US" smtClean="0"/>
              <a:pPr/>
              <a:t>7/27/2022</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2DED936-03DA-4915-A7D5-8010EC77397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9CB08A8-722B-4993-A9B4-B1C7B1A9E194}" type="datetimeFigureOut">
              <a:rPr lang="en-US" smtClean="0"/>
              <a:pPr/>
              <a:t>7/27/2022</a:t>
            </a:fld>
            <a:endParaRPr lang="en-US" dirty="0"/>
          </a:p>
        </p:txBody>
      </p:sp>
      <p:sp>
        <p:nvSpPr>
          <p:cNvPr id="10" name="Slide Number Placeholder 9"/>
          <p:cNvSpPr>
            <a:spLocks noGrp="1"/>
          </p:cNvSpPr>
          <p:nvPr>
            <p:ph type="sldNum" sz="quarter" idx="16"/>
          </p:nvPr>
        </p:nvSpPr>
        <p:spPr/>
        <p:txBody>
          <a:bodyPr rtlCol="0"/>
          <a:lstStyle/>
          <a:p>
            <a:fld id="{F2DED936-03DA-4915-A7D5-8010EC77397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9CB08A8-722B-4993-A9B4-B1C7B1A9E194}" type="datetimeFigureOut">
              <a:rPr lang="en-US" smtClean="0"/>
              <a:pPr/>
              <a:t>7/27/2022</a:t>
            </a:fld>
            <a:endParaRPr lang="en-US" dirty="0"/>
          </a:p>
        </p:txBody>
      </p:sp>
      <p:sp>
        <p:nvSpPr>
          <p:cNvPr id="12" name="Slide Number Placeholder 11"/>
          <p:cNvSpPr>
            <a:spLocks noGrp="1"/>
          </p:cNvSpPr>
          <p:nvPr>
            <p:ph type="sldNum" sz="quarter" idx="16"/>
          </p:nvPr>
        </p:nvSpPr>
        <p:spPr/>
        <p:txBody>
          <a:bodyPr rtlCol="0"/>
          <a:lstStyle/>
          <a:p>
            <a:fld id="{F2DED936-03DA-4915-A7D5-8010EC77397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9CB08A8-722B-4993-A9B4-B1C7B1A9E194}" type="datetimeFigureOut">
              <a:rPr lang="en-US" smtClean="0"/>
              <a:pPr/>
              <a:t>7/27/2022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2DED936-03DA-4915-A7D5-8010EC773971}"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B08A8-722B-4993-A9B4-B1C7B1A9E194}" type="datetimeFigureOut">
              <a:rPr lang="en-US" smtClean="0"/>
              <a:pPr/>
              <a:t>7/27/2022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2DED936-03DA-4915-A7D5-8010EC773971}"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9CB08A8-722B-4993-A9B4-B1C7B1A9E194}" type="datetimeFigureOut">
              <a:rPr lang="en-US" smtClean="0"/>
              <a:pPr/>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2DED936-03DA-4915-A7D5-8010EC773971}"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39CB08A8-722B-4993-A9B4-B1C7B1A9E194}" type="datetimeFigureOut">
              <a:rPr lang="en-US" smtClean="0"/>
              <a:pPr/>
              <a:t>7/27/2022</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2DED936-03DA-4915-A7D5-8010EC773971}"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9CB08A8-722B-4993-A9B4-B1C7B1A9E194}" type="datetimeFigureOut">
              <a:rPr lang="en-US" smtClean="0"/>
              <a:pPr/>
              <a:t>7/27/2022</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2DED936-03DA-4915-A7D5-8010EC7739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70CD62-7239-41E5-AED7-1ECB7352E9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504EB-0887-40AA-923E-63D79DD6DF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C4C12-E60A-43A9-A095-AF1B281A8E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760E2F-8B08-440F-BE34-2CF33F3D10ED}" type="datetimeFigureOut">
              <a:rPr lang="en-US" smtClean="0"/>
              <a:t>7/27/2022</a:t>
            </a:fld>
            <a:endParaRPr lang="en-US"/>
          </a:p>
        </p:txBody>
      </p:sp>
      <p:sp>
        <p:nvSpPr>
          <p:cNvPr id="5" name="Footer Placeholder 4">
            <a:extLst>
              <a:ext uri="{FF2B5EF4-FFF2-40B4-BE49-F238E27FC236}">
                <a16:creationId xmlns:a16="http://schemas.microsoft.com/office/drawing/2014/main" id="{AFA339BD-7F19-473E-8979-D8ED3DC5D68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7050E-24A0-442B-A633-29410A8F9B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D625A4-9702-40B4-8036-BAB244463DF6}" type="slidenum">
              <a:rPr lang="en-US" smtClean="0"/>
              <a:t>‹#›</a:t>
            </a:fld>
            <a:endParaRPr lang="en-US"/>
          </a:p>
        </p:txBody>
      </p:sp>
      <p:sp>
        <p:nvSpPr>
          <p:cNvPr id="7" name="MSIPCMContentMarking" descr="{&quot;HashCode&quot;:976831060,&quot;Placement&quot;:&quot;Footer&quot;}">
            <a:extLst>
              <a:ext uri="{FF2B5EF4-FFF2-40B4-BE49-F238E27FC236}">
                <a16:creationId xmlns:a16="http://schemas.microsoft.com/office/drawing/2014/main" id="{54C8D2DE-868F-4F33-AF6D-637093CE1358}"/>
              </a:ext>
            </a:extLst>
          </p:cNvPr>
          <p:cNvSpPr txBox="1"/>
          <p:nvPr userDrawn="1"/>
        </p:nvSpPr>
        <p:spPr>
          <a:xfrm>
            <a:off x="3804995" y="6669120"/>
            <a:ext cx="1534010" cy="115416"/>
          </a:xfrm>
          <a:prstGeom prst="rect">
            <a:avLst/>
          </a:prstGeom>
          <a:noFill/>
        </p:spPr>
        <p:txBody>
          <a:bodyPr vert="horz" wrap="square" lIns="0" tIns="0" rIns="0" bIns="0" rtlCol="0" anchor="ctr" anchorCtr="1">
            <a:spAutoFit/>
          </a:bodyPr>
          <a:lstStyle/>
          <a:p>
            <a:pPr algn="ctr">
              <a:spcBef>
                <a:spcPts val="0"/>
              </a:spcBef>
              <a:spcAft>
                <a:spcPts val="0"/>
              </a:spcAft>
            </a:pPr>
            <a:r>
              <a:rPr lang="en-US" sz="750">
                <a:solidFill>
                  <a:srgbClr val="0078D7"/>
                </a:solidFill>
                <a:latin typeface="Calibri" panose="020F0502020204030204" pitchFamily="34" charset="0"/>
              </a:rPr>
              <a:t>This data is internal to Brunswick.</a:t>
            </a:r>
          </a:p>
        </p:txBody>
      </p:sp>
    </p:spTree>
    <p:extLst>
      <p:ext uri="{BB962C8B-B14F-4D97-AF65-F5344CB8AC3E}">
        <p14:creationId xmlns:p14="http://schemas.microsoft.com/office/powerpoint/2010/main" val="16926827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msacademy.org/life-on-the-ledge/athlet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smsacademy.org/life-on-the-ledge/athletic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mailto:ghoffmann@smsacademy.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mailto:mborn@smsacademy.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avidmaruska191@gmail.com" TargetMode="External"/><Relationship Id="rId2" Type="http://schemas.openxmlformats.org/officeDocument/2006/relationships/hyperlink" Target="mailto:Zachary.pitz@ssmhealth.com" TargetMode="External"/><Relationship Id="rId1" Type="http://schemas.openxmlformats.org/officeDocument/2006/relationships/slideLayout" Target="../slideLayouts/slideLayout2.xml"/><Relationship Id="rId4" Type="http://schemas.openxmlformats.org/officeDocument/2006/relationships/hyperlink" Target="mailto:kraigbembenistat@gmail.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 Mary 20ttbb 3.jpg"/>
          <p:cNvPicPr>
            <a:picLocks noChangeAspect="1"/>
          </p:cNvPicPr>
          <p:nvPr/>
        </p:nvPicPr>
        <p:blipFill>
          <a:blip r:embed="rId2" cstate="print"/>
          <a:stretch>
            <a:fillRect/>
          </a:stretch>
        </p:blipFill>
        <p:spPr>
          <a:xfrm>
            <a:off x="0" y="1103268"/>
            <a:ext cx="9144000" cy="5754732"/>
          </a:xfrm>
          <a:prstGeom prst="rect">
            <a:avLst/>
          </a:prstGeom>
        </p:spPr>
      </p:pic>
      <p:sp>
        <p:nvSpPr>
          <p:cNvPr id="7" name="TextBox 6"/>
          <p:cNvSpPr txBox="1"/>
          <p:nvPr/>
        </p:nvSpPr>
        <p:spPr>
          <a:xfrm>
            <a:off x="23037" y="152400"/>
            <a:ext cx="9144000" cy="769441"/>
          </a:xfrm>
          <a:prstGeom prst="rect">
            <a:avLst/>
          </a:prstGeom>
          <a:noFill/>
        </p:spPr>
        <p:txBody>
          <a:bodyPr wrap="square" rtlCol="0">
            <a:spAutoFit/>
          </a:bodyPr>
          <a:lstStyle/>
          <a:p>
            <a:pPr algn="ctr"/>
            <a:r>
              <a:rPr lang="en-US" sz="4400" b="1" dirty="0">
                <a:solidFill>
                  <a:schemeClr val="accent6"/>
                </a:solidFill>
                <a:latin typeface="+mj-lt"/>
              </a:rPr>
              <a:t>Co-Curricular Activities </a:t>
            </a:r>
            <a:r>
              <a:rPr lang="en-US" sz="4400" b="1" dirty="0" smtClean="0">
                <a:solidFill>
                  <a:schemeClr val="accent6"/>
                </a:solidFill>
                <a:latin typeface="+mj-lt"/>
              </a:rPr>
              <a:t>2022 </a:t>
            </a:r>
            <a:r>
              <a:rPr lang="en-US" sz="4400" b="1" dirty="0">
                <a:solidFill>
                  <a:schemeClr val="accent6"/>
                </a:solidFill>
                <a:latin typeface="+mj-lt"/>
              </a:rPr>
              <a:t>– </a:t>
            </a:r>
            <a:r>
              <a:rPr lang="en-US" sz="4400" b="1" dirty="0" smtClean="0">
                <a:solidFill>
                  <a:schemeClr val="accent6"/>
                </a:solidFill>
                <a:latin typeface="+mj-lt"/>
              </a:rPr>
              <a:t>2023</a:t>
            </a:r>
            <a:endParaRPr lang="en-US" sz="4400" b="1" dirty="0">
              <a:solidFill>
                <a:schemeClr val="accent6"/>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0454"/>
            <a:ext cx="7886700" cy="1325563"/>
          </a:xfrm>
        </p:spPr>
        <p:txBody>
          <a:bodyPr/>
          <a:lstStyle/>
          <a:p>
            <a:pPr algn="ctr"/>
            <a:r>
              <a:rPr lang="en-US" b="1" dirty="0">
                <a:solidFill>
                  <a:srgbClr val="0070C0"/>
                </a:solidFill>
                <a:effectLst>
                  <a:outerShdw blurRad="38100" dist="38100" dir="2700000" algn="tl">
                    <a:srgbClr val="000000">
                      <a:alpha val="43137"/>
                    </a:srgbClr>
                  </a:outerShdw>
                </a:effectLst>
              </a:rPr>
              <a:t>How do you sign up?</a:t>
            </a:r>
          </a:p>
        </p:txBody>
      </p:sp>
      <p:sp>
        <p:nvSpPr>
          <p:cNvPr id="5" name="Content Placeholder 4"/>
          <p:cNvSpPr>
            <a:spLocks noGrp="1"/>
          </p:cNvSpPr>
          <p:nvPr>
            <p:ph idx="1"/>
          </p:nvPr>
        </p:nvSpPr>
        <p:spPr>
          <a:xfrm>
            <a:off x="628650" y="1575459"/>
            <a:ext cx="7886700" cy="4351338"/>
          </a:xfrm>
        </p:spPr>
        <p:txBody>
          <a:bodyPr/>
          <a:lstStyle/>
          <a:p>
            <a:r>
              <a:rPr lang="en-US" dirty="0"/>
              <a:t>Wait for your personal invite</a:t>
            </a:r>
          </a:p>
          <a:p>
            <a:r>
              <a:rPr lang="en-US" dirty="0"/>
              <a:t>Install the Healthy Roster APP</a:t>
            </a:r>
          </a:p>
          <a:p>
            <a:r>
              <a:rPr lang="en-US" dirty="0"/>
              <a:t>Watch a demonstration video on how to get started</a:t>
            </a:r>
          </a:p>
          <a:p>
            <a:r>
              <a:rPr lang="en-US" dirty="0"/>
              <a:t>Create your athletes profile</a:t>
            </a:r>
          </a:p>
          <a:p>
            <a:pPr marL="0" indent="0">
              <a:buNone/>
            </a:pPr>
            <a:endParaRPr lang="en-US" dirty="0"/>
          </a:p>
          <a:p>
            <a:endParaRPr lang="en-US" dirty="0"/>
          </a:p>
        </p:txBody>
      </p:sp>
      <p:pic>
        <p:nvPicPr>
          <p:cNvPr id="2" name="Content Placeholder 3" descr="New Logo.tif">
            <a:extLst>
              <a:ext uri="{FF2B5EF4-FFF2-40B4-BE49-F238E27FC236}">
                <a16:creationId xmlns:a16="http://schemas.microsoft.com/office/drawing/2014/main" id="{DE892132-D2E3-485B-9491-EA53A8FDE668}"/>
              </a:ext>
            </a:extLst>
          </p:cNvPr>
          <p:cNvPicPr>
            <a:picLocks noChangeAspect="1"/>
          </p:cNvPicPr>
          <p:nvPr/>
        </p:nvPicPr>
        <p:blipFill>
          <a:blip r:embed="rId2"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14811491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solidFill>
              </a:rPr>
              <a:t>SMSA Athletic Boosters</a:t>
            </a:r>
          </a:p>
        </p:txBody>
      </p:sp>
      <p:sp>
        <p:nvSpPr>
          <p:cNvPr id="3" name="Content Placeholder 2"/>
          <p:cNvSpPr>
            <a:spLocks noGrp="1"/>
          </p:cNvSpPr>
          <p:nvPr>
            <p:ph sz="quarter" idx="1"/>
          </p:nvPr>
        </p:nvSpPr>
        <p:spPr>
          <a:xfrm>
            <a:off x="609600" y="1524000"/>
            <a:ext cx="8153400" cy="5181600"/>
          </a:xfrm>
        </p:spPr>
        <p:txBody>
          <a:bodyPr>
            <a:normAutofit/>
          </a:bodyPr>
          <a:lstStyle/>
          <a:p>
            <a:pPr>
              <a:buFont typeface="Wingdings" pitchFamily="2" charset="2"/>
              <a:buChar char="§"/>
            </a:pPr>
            <a:r>
              <a:rPr lang="en-US" sz="2800" dirty="0"/>
              <a:t>Booster Club President: Chris Holmes</a:t>
            </a:r>
          </a:p>
          <a:p>
            <a:pPr>
              <a:buFont typeface="Wingdings" pitchFamily="2" charset="2"/>
              <a:buChar char="§"/>
            </a:pPr>
            <a:r>
              <a:rPr lang="en-US" sz="2800" dirty="0"/>
              <a:t>Booster Club Meetings: 6 pm,  2nd Wed. of the Month</a:t>
            </a:r>
          </a:p>
          <a:p>
            <a:pPr>
              <a:buFont typeface="Wingdings" pitchFamily="2" charset="2"/>
              <a:buChar char="§"/>
            </a:pPr>
            <a:r>
              <a:rPr lang="en-US" sz="2800" dirty="0"/>
              <a:t>Sport Passes:</a:t>
            </a:r>
          </a:p>
          <a:p>
            <a:pPr lvl="1">
              <a:buFont typeface="Wingdings" pitchFamily="2" charset="2"/>
              <a:buChar char="§"/>
            </a:pPr>
            <a:r>
              <a:rPr lang="en-US" sz="2800" dirty="0" smtClean="0"/>
              <a:t>Adults - </a:t>
            </a:r>
            <a:r>
              <a:rPr lang="en-US" sz="2800" dirty="0"/>
              <a:t>$</a:t>
            </a:r>
            <a:r>
              <a:rPr lang="en-US" sz="2800" dirty="0" smtClean="0"/>
              <a:t>50.00 each</a:t>
            </a:r>
          </a:p>
          <a:p>
            <a:pPr lvl="1">
              <a:buFont typeface="Wingdings" pitchFamily="2" charset="2"/>
              <a:buChar char="§"/>
            </a:pPr>
            <a:r>
              <a:rPr lang="en-US" sz="2800" dirty="0" smtClean="0"/>
              <a:t>Senior Citizens (62 &amp; Older) - $25 each</a:t>
            </a:r>
            <a:endParaRPr lang="en-US" sz="2800" dirty="0"/>
          </a:p>
          <a:p>
            <a:pPr lvl="1">
              <a:buFont typeface="Wingdings" pitchFamily="2" charset="2"/>
              <a:buChar char="§"/>
            </a:pPr>
            <a:r>
              <a:rPr lang="en-US" sz="2800" dirty="0"/>
              <a:t>Springs students will be allowed in free to all games.</a:t>
            </a:r>
          </a:p>
          <a:p>
            <a:pPr lvl="1">
              <a:buFont typeface="Wingdings" pitchFamily="2" charset="2"/>
              <a:buChar char="§"/>
            </a:pPr>
            <a:endParaRPr lang="en-US" sz="2800" dirty="0"/>
          </a:p>
          <a:p>
            <a:pPr lvl="1">
              <a:buFont typeface="Wingdings" pitchFamily="2" charset="2"/>
              <a:buChar char="§"/>
            </a:pPr>
            <a:endParaRPr lang="en-US" sz="2800" dirty="0"/>
          </a:p>
          <a:p>
            <a:pPr lvl="1">
              <a:buFont typeface="Wingdings" pitchFamily="2" charset="2"/>
              <a:buChar char="§"/>
            </a:pPr>
            <a:endParaRPr lang="en-US" dirty="0"/>
          </a:p>
        </p:txBody>
      </p:sp>
      <p:pic>
        <p:nvPicPr>
          <p:cNvPr id="4" name="Content Placeholder 3" descr="New Logo.tif"/>
          <p:cNvPicPr>
            <a:picLocks noChangeAspect="1"/>
          </p:cNvPicPr>
          <p:nvPr/>
        </p:nvPicPr>
        <p:blipFill>
          <a:blip r:embed="rId3" cstate="print"/>
          <a:stretch>
            <a:fillRect/>
          </a:stretch>
        </p:blipFill>
        <p:spPr>
          <a:xfrm>
            <a:off x="304800" y="1143000"/>
            <a:ext cx="556953" cy="521561"/>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3463E5-E338-4C66-B90E-90B739CE64BE}"/>
              </a:ext>
            </a:extLst>
          </p:cNvPr>
          <p:cNvSpPr/>
          <p:nvPr/>
        </p:nvSpPr>
        <p:spPr>
          <a:xfrm>
            <a:off x="6094429" y="857250"/>
            <a:ext cx="3049571"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CC4B4F4D-00F5-4E6E-941F-A270FEE68599}"/>
              </a:ext>
            </a:extLst>
          </p:cNvPr>
          <p:cNvSpPr>
            <a:spLocks noGrp="1"/>
          </p:cNvSpPr>
          <p:nvPr>
            <p:ph type="title"/>
          </p:nvPr>
        </p:nvSpPr>
        <p:spPr>
          <a:xfrm>
            <a:off x="482143" y="951274"/>
            <a:ext cx="7886700" cy="492958"/>
          </a:xfrm>
        </p:spPr>
        <p:txBody>
          <a:bodyPr>
            <a:normAutofit fontScale="90000"/>
          </a:bodyPr>
          <a:lstStyle/>
          <a:p>
            <a:r>
              <a:rPr lang="en-US" sz="3600" b="1" dirty="0">
                <a:solidFill>
                  <a:schemeClr val="accent1">
                    <a:lumMod val="75000"/>
                  </a:schemeClr>
                </a:solidFill>
              </a:rPr>
              <a:t>SMSA Athletic Booster Club</a:t>
            </a:r>
          </a:p>
        </p:txBody>
      </p:sp>
      <p:grpSp>
        <p:nvGrpSpPr>
          <p:cNvPr id="7" name="Group 6">
            <a:extLst>
              <a:ext uri="{FF2B5EF4-FFF2-40B4-BE49-F238E27FC236}">
                <a16:creationId xmlns:a16="http://schemas.microsoft.com/office/drawing/2014/main" id="{5DACADB3-251F-4A92-BEBD-34AF0BD807B6}"/>
              </a:ext>
            </a:extLst>
          </p:cNvPr>
          <p:cNvGrpSpPr>
            <a:grpSpLocks noChangeAspect="1"/>
          </p:cNvGrpSpPr>
          <p:nvPr/>
        </p:nvGrpSpPr>
        <p:grpSpPr>
          <a:xfrm>
            <a:off x="7048894" y="1131094"/>
            <a:ext cx="1326233" cy="1326233"/>
            <a:chOff x="0" y="0"/>
            <a:chExt cx="3200400" cy="3200400"/>
          </a:xfrm>
        </p:grpSpPr>
        <p:sp>
          <p:nvSpPr>
            <p:cNvPr id="8" name="Oval 7">
              <a:extLst>
                <a:ext uri="{FF2B5EF4-FFF2-40B4-BE49-F238E27FC236}">
                  <a16:creationId xmlns:a16="http://schemas.microsoft.com/office/drawing/2014/main" id="{696DFF78-6545-49F9-93D6-DB93EF29BD04}"/>
                </a:ext>
              </a:extLst>
            </p:cNvPr>
            <p:cNvSpPr>
              <a:spLocks noChangeAspect="1"/>
            </p:cNvSpPr>
            <p:nvPr/>
          </p:nvSpPr>
          <p:spPr>
            <a:xfrm>
              <a:off x="130629" y="201880"/>
              <a:ext cx="2861953" cy="2861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grpSp>
          <p:nvGrpSpPr>
            <p:cNvPr id="9" name="Group 8">
              <a:extLst>
                <a:ext uri="{FF2B5EF4-FFF2-40B4-BE49-F238E27FC236}">
                  <a16:creationId xmlns:a16="http://schemas.microsoft.com/office/drawing/2014/main" id="{C886F6D9-7F54-4B6F-ADD1-88E8F3BD763E}"/>
                </a:ext>
              </a:extLst>
            </p:cNvPr>
            <p:cNvGrpSpPr/>
            <p:nvPr/>
          </p:nvGrpSpPr>
          <p:grpSpPr>
            <a:xfrm>
              <a:off x="653143" y="641267"/>
              <a:ext cx="2125279" cy="1884680"/>
              <a:chOff x="0" y="0"/>
              <a:chExt cx="2125279" cy="1884680"/>
            </a:xfrm>
          </p:grpSpPr>
          <p:pic>
            <p:nvPicPr>
              <p:cNvPr id="11" name="Picture 10">
                <a:extLst>
                  <a:ext uri="{FF2B5EF4-FFF2-40B4-BE49-F238E27FC236}">
                    <a16:creationId xmlns:a16="http://schemas.microsoft.com/office/drawing/2014/main" id="{C0FF2DF2-EF1E-4730-B11D-36A09AE3F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01215" cy="1884680"/>
              </a:xfrm>
              <a:prstGeom prst="rect">
                <a:avLst/>
              </a:prstGeom>
            </p:spPr>
          </p:pic>
          <p:sp>
            <p:nvSpPr>
              <p:cNvPr id="12" name="Oval 11">
                <a:extLst>
                  <a:ext uri="{FF2B5EF4-FFF2-40B4-BE49-F238E27FC236}">
                    <a16:creationId xmlns:a16="http://schemas.microsoft.com/office/drawing/2014/main" id="{8F0A9E12-2B0F-4863-819F-A55F2D6882DF}"/>
                  </a:ext>
                </a:extLst>
              </p:cNvPr>
              <p:cNvSpPr/>
              <p:nvPr/>
            </p:nvSpPr>
            <p:spPr>
              <a:xfrm>
                <a:off x="1793174" y="1341912"/>
                <a:ext cx="332105" cy="379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grpSp>
        <p:sp>
          <p:nvSpPr>
            <p:cNvPr id="10" name="Oval 9">
              <a:extLst>
                <a:ext uri="{FF2B5EF4-FFF2-40B4-BE49-F238E27FC236}">
                  <a16:creationId xmlns:a16="http://schemas.microsoft.com/office/drawing/2014/main" id="{E08EE5C5-5B4A-453D-8439-D474819F0C3D}"/>
                </a:ext>
              </a:extLst>
            </p:cNvPr>
            <p:cNvSpPr>
              <a:spLocks noChangeAspect="1"/>
            </p:cNvSpPr>
            <p:nvPr/>
          </p:nvSpPr>
          <p:spPr>
            <a:xfrm>
              <a:off x="0" y="0"/>
              <a:ext cx="3200400" cy="3200400"/>
            </a:xfrm>
            <a:prstGeom prst="ellipse">
              <a:avLst/>
            </a:prstGeom>
            <a:noFill/>
            <a:ln w="3810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grpSp>
      <p:sp>
        <p:nvSpPr>
          <p:cNvPr id="14" name="Rectangle 13">
            <a:extLst>
              <a:ext uri="{FF2B5EF4-FFF2-40B4-BE49-F238E27FC236}">
                <a16:creationId xmlns:a16="http://schemas.microsoft.com/office/drawing/2014/main" id="{1E725BD4-110E-4B5B-972D-E4BF4F768BF2}"/>
              </a:ext>
            </a:extLst>
          </p:cNvPr>
          <p:cNvSpPr/>
          <p:nvPr/>
        </p:nvSpPr>
        <p:spPr>
          <a:xfrm>
            <a:off x="6309217" y="2666358"/>
            <a:ext cx="2773599" cy="3168816"/>
          </a:xfrm>
          <a:prstGeom prst="rect">
            <a:avLst/>
          </a:prstGeom>
        </p:spPr>
        <p:txBody>
          <a:bodyPr wrap="square">
            <a:spAutoFit/>
          </a:bodyPr>
          <a:lstStyle/>
          <a:p>
            <a:pPr algn="ctr" defTabSz="685800">
              <a:spcBef>
                <a:spcPts val="450"/>
              </a:spcBef>
            </a:pPr>
            <a:r>
              <a:rPr lang="en-US" b="1" dirty="0">
                <a:solidFill>
                  <a:prstClr val="white"/>
                </a:solidFill>
                <a:latin typeface="Calibri" panose="020F0502020204030204"/>
              </a:rPr>
              <a:t>Booster Officers</a:t>
            </a:r>
          </a:p>
          <a:p>
            <a:pPr algn="ctr" defTabSz="685800">
              <a:spcBef>
                <a:spcPts val="450"/>
              </a:spcBef>
            </a:pPr>
            <a:endParaRPr lang="en-US" sz="525" b="1" dirty="0">
              <a:solidFill>
                <a:prstClr val="white"/>
              </a:solidFill>
              <a:latin typeface="Calibri" panose="020F0502020204030204"/>
            </a:endParaRPr>
          </a:p>
          <a:p>
            <a:pPr defTabSz="685800">
              <a:spcBef>
                <a:spcPts val="450"/>
              </a:spcBef>
            </a:pPr>
            <a:r>
              <a:rPr lang="en-US" sz="135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President: </a:t>
            </a: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Chris Holmes	</a:t>
            </a:r>
          </a:p>
          <a:p>
            <a:pPr defTabSz="685800">
              <a:spcBef>
                <a:spcPts val="450"/>
              </a:spcBef>
            </a:pPr>
            <a:r>
              <a:rPr lang="en-US" sz="135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Vice President</a:t>
            </a: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 Tom McGuire</a:t>
            </a:r>
          </a:p>
          <a:p>
            <a:pPr defTabSz="685800">
              <a:spcBef>
                <a:spcPts val="450"/>
              </a:spcBef>
            </a:pPr>
            <a:r>
              <a:rPr lang="en-US" sz="135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Treasurer</a:t>
            </a: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 Isaac Mueller </a:t>
            </a:r>
          </a:p>
          <a:p>
            <a:pPr defTabSz="685800">
              <a:spcBef>
                <a:spcPts val="450"/>
              </a:spcBef>
            </a:pPr>
            <a:r>
              <a:rPr lang="en-US" sz="135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Secretary</a:t>
            </a: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r>
              <a:rPr lang="en-US" sz="135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Rob Hyland</a:t>
            </a:r>
            <a:endPar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defTabSz="685800">
              <a:spcBef>
                <a:spcPts val="450"/>
              </a:spcBef>
            </a:pPr>
            <a:r>
              <a:rPr lang="en-US" sz="135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Athletic Director</a:t>
            </a: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 Greg Hoffmann </a:t>
            </a:r>
          </a:p>
          <a:p>
            <a:pPr defTabSz="685800">
              <a:spcBef>
                <a:spcPts val="450"/>
              </a:spcBef>
            </a:pPr>
            <a:r>
              <a:rPr lang="en-US" sz="135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Concessions Director</a:t>
            </a: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r>
              <a:rPr lang="en-US" sz="135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Jackie </a:t>
            </a:r>
            <a:r>
              <a:rPr lang="en-US" sz="1350" dirty="0" err="1" smtClean="0">
                <a:solidFill>
                  <a:prstClr val="white"/>
                </a:solidFill>
                <a:latin typeface="Calibri" panose="020F0502020204030204" pitchFamily="34" charset="0"/>
                <a:ea typeface="Calibri" panose="020F0502020204030204" pitchFamily="34" charset="0"/>
                <a:cs typeface="Times New Roman" panose="02020603050405020304" pitchFamily="18" charset="0"/>
              </a:rPr>
              <a:t>Konkol</a:t>
            </a:r>
            <a:endPar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defTabSz="685800">
              <a:spcBef>
                <a:spcPts val="450"/>
              </a:spcBef>
            </a:pPr>
            <a:r>
              <a:rPr lang="en-US" sz="1350" u="sng" dirty="0">
                <a:solidFill>
                  <a:prstClr val="white"/>
                </a:solidFill>
                <a:latin typeface="Calibri" panose="020F0502020204030204" pitchFamily="34" charset="0"/>
                <a:ea typeface="Calibri" panose="020F0502020204030204" pitchFamily="34" charset="0"/>
                <a:cs typeface="Times New Roman" panose="02020603050405020304" pitchFamily="18" charset="0"/>
              </a:rPr>
              <a:t>Trustee</a:t>
            </a: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	Lisa Krusick, Shawn Longley, </a:t>
            </a:r>
          </a:p>
          <a:p>
            <a:pPr defTabSz="685800">
              <a:spcBef>
                <a:spcPts val="450"/>
              </a:spcBef>
            </a:pP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Rob Hyland, Jackie Konkol, Jeff Coon,</a:t>
            </a:r>
          </a:p>
          <a:p>
            <a:pPr defTabSz="685800">
              <a:spcBef>
                <a:spcPts val="450"/>
              </a:spcBef>
            </a:pP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Jim </a:t>
            </a:r>
            <a:r>
              <a:rPr lang="en-US" sz="135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Baudry</a:t>
            </a:r>
            <a:r>
              <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r>
              <a:rPr lang="en-US" sz="135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 Zach </a:t>
            </a:r>
            <a:r>
              <a:rPr lang="en-US" sz="1350" dirty="0" err="1" smtClean="0">
                <a:solidFill>
                  <a:prstClr val="white"/>
                </a:solidFill>
                <a:latin typeface="Calibri" panose="020F0502020204030204" pitchFamily="34" charset="0"/>
                <a:ea typeface="Calibri" panose="020F0502020204030204" pitchFamily="34" charset="0"/>
                <a:cs typeface="Times New Roman" panose="02020603050405020304" pitchFamily="18" charset="0"/>
              </a:rPr>
              <a:t>Wilderman</a:t>
            </a:r>
            <a:endParaRPr lang="en-US" sz="135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15FA7FE0-36CA-4D89-A3C9-1288319ECB5B}"/>
              </a:ext>
            </a:extLst>
          </p:cNvPr>
          <p:cNvSpPr/>
          <p:nvPr/>
        </p:nvSpPr>
        <p:spPr>
          <a:xfrm>
            <a:off x="374716" y="5047646"/>
            <a:ext cx="5062193" cy="646331"/>
          </a:xfrm>
          <a:prstGeom prst="rect">
            <a:avLst/>
          </a:prstGeom>
        </p:spPr>
        <p:txBody>
          <a:bodyPr wrap="square">
            <a:spAutoFit/>
          </a:bodyPr>
          <a:lstStyle/>
          <a:p>
            <a:pPr marL="171450" marR="123349" algn="ctr" defTabSz="685800">
              <a:spcBef>
                <a:spcPts val="450"/>
              </a:spcBef>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ABC MEETINGS HELD SECOND WEDNESDAY OF EACH MONTH | CAFETERIA | 6:00 PM</a:t>
            </a:r>
            <a:endPar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Table 24">
            <a:extLst>
              <a:ext uri="{FF2B5EF4-FFF2-40B4-BE49-F238E27FC236}">
                <a16:creationId xmlns:a16="http://schemas.microsoft.com/office/drawing/2014/main" id="{09B8195B-5F91-4FDA-A279-C17EA1392BA6}"/>
              </a:ext>
            </a:extLst>
          </p:cNvPr>
          <p:cNvGraphicFramePr>
            <a:graphicFrameLocks noGrp="1"/>
          </p:cNvGraphicFramePr>
          <p:nvPr/>
        </p:nvGraphicFramePr>
        <p:xfrm>
          <a:off x="374716" y="1734692"/>
          <a:ext cx="5611450" cy="3312954"/>
        </p:xfrm>
        <a:graphic>
          <a:graphicData uri="http://schemas.openxmlformats.org/drawingml/2006/table">
            <a:tbl>
              <a:tblPr firstRow="1" bandRow="1">
                <a:tableStyleId>{2D5ABB26-0587-4C30-8999-92F81FD0307C}</a:tableStyleId>
              </a:tblPr>
              <a:tblGrid>
                <a:gridCol w="2805725">
                  <a:extLst>
                    <a:ext uri="{9D8B030D-6E8A-4147-A177-3AD203B41FA5}">
                      <a16:colId xmlns:a16="http://schemas.microsoft.com/office/drawing/2014/main" val="128932421"/>
                    </a:ext>
                  </a:extLst>
                </a:gridCol>
                <a:gridCol w="2805725">
                  <a:extLst>
                    <a:ext uri="{9D8B030D-6E8A-4147-A177-3AD203B41FA5}">
                      <a16:colId xmlns:a16="http://schemas.microsoft.com/office/drawing/2014/main" val="5266330"/>
                    </a:ext>
                  </a:extLst>
                </a:gridCol>
              </a:tblGrid>
              <a:tr h="11658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What is ABC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Raising Funds to help support, maintain and promote athletes and programs by providing:</a:t>
                      </a:r>
                    </a:p>
                  </a:txBody>
                  <a:tcPr marL="68580" marR="68580" marT="34290" marB="34290"/>
                </a:tc>
                <a:tc hMerge="1">
                  <a:txBody>
                    <a:bodyPr/>
                    <a:lstStyle/>
                    <a:p>
                      <a:endParaRPr lang="en-US" dirty="0"/>
                    </a:p>
                  </a:txBody>
                  <a:tcPr/>
                </a:tc>
                <a:extLst>
                  <a:ext uri="{0D108BD9-81ED-4DB2-BD59-A6C34878D82A}">
                    <a16:rowId xmlns:a16="http://schemas.microsoft.com/office/drawing/2014/main" val="3067317547"/>
                  </a:ext>
                </a:extLst>
              </a:tr>
              <a:tr h="1171115">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Uniforms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Equipment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Locker room projects</a:t>
                      </a:r>
                    </a:p>
                    <a:p>
                      <a:pPr marL="742950" lvl="1" indent="-285750">
                        <a:buFont typeface="Arial" panose="020B0604020202020204" pitchFamily="34" charset="0"/>
                        <a:buChar char="•"/>
                      </a:pPr>
                      <a:r>
                        <a:rPr lang="en-US" sz="1500" dirty="0"/>
                        <a:t>Video </a:t>
                      </a: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Fan busses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Concession improvements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Scholarships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and much more. </a:t>
                      </a:r>
                    </a:p>
                  </a:txBody>
                  <a:tcPr marL="68580" marR="68580" marT="34290" marB="34290"/>
                </a:tc>
                <a:extLst>
                  <a:ext uri="{0D108BD9-81ED-4DB2-BD59-A6C34878D82A}">
                    <a16:rowId xmlns:a16="http://schemas.microsoft.com/office/drawing/2014/main" val="1367861323"/>
                  </a:ext>
                </a:extLst>
              </a:tr>
              <a:tr h="9759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ABC supports over 46 athletic programs from Pre-K through 12 that engage more than 80% of our students.</a:t>
                      </a:r>
                    </a:p>
                    <a:p>
                      <a:endParaRPr lang="en-US" sz="1800" dirty="0"/>
                    </a:p>
                  </a:txBody>
                  <a:tcPr marL="68580" marR="68580" marT="34290" marB="34290"/>
                </a:tc>
                <a:tc hMerge="1">
                  <a:txBody>
                    <a:bodyPr/>
                    <a:lstStyle/>
                    <a:p>
                      <a:endParaRPr lang="en-US" dirty="0"/>
                    </a:p>
                  </a:txBody>
                  <a:tcPr/>
                </a:tc>
                <a:extLst>
                  <a:ext uri="{0D108BD9-81ED-4DB2-BD59-A6C34878D82A}">
                    <a16:rowId xmlns:a16="http://schemas.microsoft.com/office/drawing/2014/main" val="4052983360"/>
                  </a:ext>
                </a:extLst>
              </a:tr>
            </a:tbl>
          </a:graphicData>
        </a:graphic>
      </p:graphicFrame>
    </p:spTree>
    <p:extLst>
      <p:ext uri="{BB962C8B-B14F-4D97-AF65-F5344CB8AC3E}">
        <p14:creationId xmlns:p14="http://schemas.microsoft.com/office/powerpoint/2010/main" val="57958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3463E5-E338-4C66-B90E-90B739CE64BE}"/>
              </a:ext>
            </a:extLst>
          </p:cNvPr>
          <p:cNvSpPr/>
          <p:nvPr/>
        </p:nvSpPr>
        <p:spPr>
          <a:xfrm>
            <a:off x="6094429" y="857250"/>
            <a:ext cx="3049571"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CC4B4F4D-00F5-4E6E-941F-A270FEE68599}"/>
              </a:ext>
            </a:extLst>
          </p:cNvPr>
          <p:cNvSpPr>
            <a:spLocks noGrp="1"/>
          </p:cNvSpPr>
          <p:nvPr>
            <p:ph type="title"/>
          </p:nvPr>
        </p:nvSpPr>
        <p:spPr>
          <a:xfrm>
            <a:off x="628650" y="1131094"/>
            <a:ext cx="7886700" cy="374873"/>
          </a:xfrm>
        </p:spPr>
        <p:txBody>
          <a:bodyPr>
            <a:normAutofit fontScale="90000"/>
          </a:bodyPr>
          <a:lstStyle/>
          <a:p>
            <a:r>
              <a:rPr lang="en-US" sz="3600" b="1" dirty="0">
                <a:solidFill>
                  <a:schemeClr val="accent1">
                    <a:lumMod val="75000"/>
                  </a:schemeClr>
                </a:solidFill>
              </a:rPr>
              <a:t>SMSA Athletic Booster Club</a:t>
            </a:r>
          </a:p>
        </p:txBody>
      </p:sp>
      <p:sp>
        <p:nvSpPr>
          <p:cNvPr id="5" name="Content Placeholder 4">
            <a:extLst>
              <a:ext uri="{FF2B5EF4-FFF2-40B4-BE49-F238E27FC236}">
                <a16:creationId xmlns:a16="http://schemas.microsoft.com/office/drawing/2014/main" id="{DF43A3CC-FE84-4A10-8E04-378A0BD11EB0}"/>
              </a:ext>
            </a:extLst>
          </p:cNvPr>
          <p:cNvSpPr>
            <a:spLocks noGrp="1"/>
          </p:cNvSpPr>
          <p:nvPr>
            <p:ph sz="half" idx="1"/>
          </p:nvPr>
        </p:nvSpPr>
        <p:spPr>
          <a:xfrm>
            <a:off x="308979" y="1860387"/>
            <a:ext cx="3443141" cy="3263504"/>
          </a:xfrm>
        </p:spPr>
        <p:txBody>
          <a:bodyPr>
            <a:normAutofit lnSpcReduction="10000"/>
          </a:bodyPr>
          <a:lstStyle/>
          <a:p>
            <a:pPr marL="0" indent="0">
              <a:buNone/>
            </a:pPr>
            <a:r>
              <a:rPr lang="en-US" u="sng" dirty="0"/>
              <a:t>Where does ABC assist:</a:t>
            </a:r>
          </a:p>
          <a:p>
            <a:pPr>
              <a:lnSpc>
                <a:spcPct val="100000"/>
              </a:lnSpc>
            </a:pPr>
            <a:r>
              <a:rPr lang="en-US" sz="1950" dirty="0"/>
              <a:t>Uniforms </a:t>
            </a:r>
            <a:r>
              <a:rPr lang="en-US" sz="1800" dirty="0"/>
              <a:t>at all levels to represent our school and faith</a:t>
            </a:r>
          </a:p>
          <a:p>
            <a:pPr>
              <a:lnSpc>
                <a:spcPct val="100000"/>
              </a:lnSpc>
            </a:pPr>
            <a:endParaRPr lang="en-US" sz="1800" dirty="0"/>
          </a:p>
          <a:p>
            <a:pPr>
              <a:lnSpc>
                <a:spcPct val="100000"/>
              </a:lnSpc>
            </a:pPr>
            <a:r>
              <a:rPr lang="en-US" sz="1800" dirty="0"/>
              <a:t>Equipment to properly train our athletes and provide the best protection during competition</a:t>
            </a:r>
          </a:p>
          <a:p>
            <a:pPr>
              <a:lnSpc>
                <a:spcPct val="100000"/>
              </a:lnSpc>
            </a:pPr>
            <a:endParaRPr lang="en-US" sz="1800" dirty="0"/>
          </a:p>
          <a:p>
            <a:pPr>
              <a:lnSpc>
                <a:spcPct val="100000"/>
              </a:lnSpc>
            </a:pPr>
            <a:r>
              <a:rPr lang="en-US" sz="1800" dirty="0"/>
              <a:t>Special Projects that do not fit in the normal Athletic Budget</a:t>
            </a:r>
          </a:p>
        </p:txBody>
      </p:sp>
      <p:grpSp>
        <p:nvGrpSpPr>
          <p:cNvPr id="7" name="Group 6">
            <a:extLst>
              <a:ext uri="{FF2B5EF4-FFF2-40B4-BE49-F238E27FC236}">
                <a16:creationId xmlns:a16="http://schemas.microsoft.com/office/drawing/2014/main" id="{5DACADB3-251F-4A92-BEBD-34AF0BD807B6}"/>
              </a:ext>
            </a:extLst>
          </p:cNvPr>
          <p:cNvGrpSpPr>
            <a:grpSpLocks noChangeAspect="1"/>
          </p:cNvGrpSpPr>
          <p:nvPr/>
        </p:nvGrpSpPr>
        <p:grpSpPr>
          <a:xfrm>
            <a:off x="7048894" y="1131094"/>
            <a:ext cx="1326233" cy="1326233"/>
            <a:chOff x="0" y="0"/>
            <a:chExt cx="3200400" cy="3200400"/>
          </a:xfrm>
        </p:grpSpPr>
        <p:sp>
          <p:nvSpPr>
            <p:cNvPr id="8" name="Oval 7">
              <a:extLst>
                <a:ext uri="{FF2B5EF4-FFF2-40B4-BE49-F238E27FC236}">
                  <a16:creationId xmlns:a16="http://schemas.microsoft.com/office/drawing/2014/main" id="{696DFF78-6545-49F9-93D6-DB93EF29BD04}"/>
                </a:ext>
              </a:extLst>
            </p:cNvPr>
            <p:cNvSpPr>
              <a:spLocks noChangeAspect="1"/>
            </p:cNvSpPr>
            <p:nvPr/>
          </p:nvSpPr>
          <p:spPr>
            <a:xfrm>
              <a:off x="130629" y="201880"/>
              <a:ext cx="2861953" cy="2861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grpSp>
          <p:nvGrpSpPr>
            <p:cNvPr id="9" name="Group 8">
              <a:extLst>
                <a:ext uri="{FF2B5EF4-FFF2-40B4-BE49-F238E27FC236}">
                  <a16:creationId xmlns:a16="http://schemas.microsoft.com/office/drawing/2014/main" id="{C886F6D9-7F54-4B6F-ADD1-88E8F3BD763E}"/>
                </a:ext>
              </a:extLst>
            </p:cNvPr>
            <p:cNvGrpSpPr/>
            <p:nvPr/>
          </p:nvGrpSpPr>
          <p:grpSpPr>
            <a:xfrm>
              <a:off x="653143" y="641267"/>
              <a:ext cx="2125279" cy="1884680"/>
              <a:chOff x="0" y="0"/>
              <a:chExt cx="2125279" cy="1884680"/>
            </a:xfrm>
          </p:grpSpPr>
          <p:pic>
            <p:nvPicPr>
              <p:cNvPr id="11" name="Picture 10">
                <a:extLst>
                  <a:ext uri="{FF2B5EF4-FFF2-40B4-BE49-F238E27FC236}">
                    <a16:creationId xmlns:a16="http://schemas.microsoft.com/office/drawing/2014/main" id="{C0FF2DF2-EF1E-4730-B11D-36A09AE3F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01215" cy="1884680"/>
              </a:xfrm>
              <a:prstGeom prst="rect">
                <a:avLst/>
              </a:prstGeom>
            </p:spPr>
          </p:pic>
          <p:sp>
            <p:nvSpPr>
              <p:cNvPr id="12" name="Oval 11">
                <a:extLst>
                  <a:ext uri="{FF2B5EF4-FFF2-40B4-BE49-F238E27FC236}">
                    <a16:creationId xmlns:a16="http://schemas.microsoft.com/office/drawing/2014/main" id="{8F0A9E12-2B0F-4863-819F-A55F2D6882DF}"/>
                  </a:ext>
                </a:extLst>
              </p:cNvPr>
              <p:cNvSpPr/>
              <p:nvPr/>
            </p:nvSpPr>
            <p:spPr>
              <a:xfrm>
                <a:off x="1793174" y="1341912"/>
                <a:ext cx="332105" cy="379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grpSp>
        <p:sp>
          <p:nvSpPr>
            <p:cNvPr id="10" name="Oval 9">
              <a:extLst>
                <a:ext uri="{FF2B5EF4-FFF2-40B4-BE49-F238E27FC236}">
                  <a16:creationId xmlns:a16="http://schemas.microsoft.com/office/drawing/2014/main" id="{E08EE5C5-5B4A-453D-8439-D474819F0C3D}"/>
                </a:ext>
              </a:extLst>
            </p:cNvPr>
            <p:cNvSpPr>
              <a:spLocks noChangeAspect="1"/>
            </p:cNvSpPr>
            <p:nvPr/>
          </p:nvSpPr>
          <p:spPr>
            <a:xfrm>
              <a:off x="0" y="0"/>
              <a:ext cx="3200400" cy="3200400"/>
            </a:xfrm>
            <a:prstGeom prst="ellipse">
              <a:avLst/>
            </a:prstGeom>
            <a:noFill/>
            <a:ln w="3810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white"/>
                </a:solidFill>
                <a:latin typeface="Calibri" panose="020F0502020204030204"/>
              </a:endParaRPr>
            </a:p>
          </p:txBody>
        </p:sp>
      </p:grpSp>
      <p:sp>
        <p:nvSpPr>
          <p:cNvPr id="14" name="Rectangle 13">
            <a:extLst>
              <a:ext uri="{FF2B5EF4-FFF2-40B4-BE49-F238E27FC236}">
                <a16:creationId xmlns:a16="http://schemas.microsoft.com/office/drawing/2014/main" id="{1E725BD4-110E-4B5B-972D-E4BF4F768BF2}"/>
              </a:ext>
            </a:extLst>
          </p:cNvPr>
          <p:cNvSpPr/>
          <p:nvPr/>
        </p:nvSpPr>
        <p:spPr>
          <a:xfrm>
            <a:off x="6094429" y="2639408"/>
            <a:ext cx="3004380" cy="3190617"/>
          </a:xfrm>
          <a:prstGeom prst="rect">
            <a:avLst/>
          </a:prstGeom>
        </p:spPr>
        <p:txBody>
          <a:bodyPr wrap="square">
            <a:spAutoFit/>
          </a:bodyPr>
          <a:lstStyle/>
          <a:p>
            <a:pPr algn="ctr" defTabSz="685800">
              <a:spcBef>
                <a:spcPts val="450"/>
              </a:spcBef>
            </a:pPr>
            <a:r>
              <a:rPr lang="en-US" b="1" u="sng" dirty="0">
                <a:solidFill>
                  <a:prstClr val="white"/>
                </a:solidFill>
                <a:latin typeface="Calibri" panose="020F0502020204030204"/>
              </a:rPr>
              <a:t>Big Investments </a:t>
            </a:r>
          </a:p>
          <a:p>
            <a:pPr algn="ctr" defTabSz="685800">
              <a:spcBef>
                <a:spcPts val="450"/>
              </a:spcBef>
            </a:pPr>
            <a:endParaRPr lang="en-US" sz="1500" b="1" dirty="0">
              <a:solidFill>
                <a:prstClr val="white"/>
              </a:solidFill>
              <a:latin typeface="Calibri" panose="020F0502020204030204"/>
            </a:endParaRPr>
          </a:p>
          <a:p>
            <a:pPr algn="ctr" defTabSz="685800">
              <a:spcBef>
                <a:spcPts val="450"/>
              </a:spcBef>
            </a:pPr>
            <a:r>
              <a:rPr lang="en-US" sz="1500" b="1" dirty="0">
                <a:solidFill>
                  <a:prstClr val="white"/>
                </a:solidFill>
                <a:latin typeface="Calibri" panose="020F0502020204030204"/>
              </a:rPr>
              <a:t>Marian Field Project</a:t>
            </a:r>
          </a:p>
          <a:p>
            <a:pPr algn="ctr" defTabSz="685800">
              <a:spcBef>
                <a:spcPts val="450"/>
              </a:spcBef>
            </a:pPr>
            <a:r>
              <a:rPr lang="en-US" sz="1500" b="1" dirty="0">
                <a:solidFill>
                  <a:prstClr val="white"/>
                </a:solidFill>
                <a:latin typeface="Calibri" panose="020F0502020204030204"/>
              </a:rPr>
              <a:t>Girls Softball – Jerseys / Equipment</a:t>
            </a:r>
          </a:p>
          <a:p>
            <a:pPr algn="ctr" defTabSz="685800">
              <a:spcBef>
                <a:spcPts val="450"/>
              </a:spcBef>
            </a:pPr>
            <a:r>
              <a:rPr lang="en-US" sz="1500" b="1" dirty="0">
                <a:solidFill>
                  <a:prstClr val="white"/>
                </a:solidFill>
                <a:latin typeface="Calibri" panose="020F0502020204030204"/>
              </a:rPr>
              <a:t>Middle School  FB – Helmets</a:t>
            </a:r>
          </a:p>
          <a:p>
            <a:pPr algn="ctr" defTabSz="685800">
              <a:spcBef>
                <a:spcPts val="450"/>
              </a:spcBef>
            </a:pPr>
            <a:r>
              <a:rPr lang="en-US" sz="1500" b="1" dirty="0">
                <a:solidFill>
                  <a:prstClr val="white"/>
                </a:solidFill>
                <a:latin typeface="Calibri" panose="020F0502020204030204"/>
              </a:rPr>
              <a:t>Boys HS Basketball- V &amp; JV uniforms</a:t>
            </a:r>
          </a:p>
          <a:p>
            <a:pPr algn="ctr" defTabSz="685800">
              <a:spcBef>
                <a:spcPts val="450"/>
              </a:spcBef>
            </a:pPr>
            <a:r>
              <a:rPr lang="en-US" sz="1500" b="1" dirty="0">
                <a:solidFill>
                  <a:prstClr val="white"/>
                </a:solidFill>
                <a:latin typeface="Calibri" panose="020F0502020204030204"/>
              </a:rPr>
              <a:t>Fan Buses</a:t>
            </a:r>
          </a:p>
          <a:p>
            <a:pPr algn="ctr" defTabSz="685800">
              <a:spcBef>
                <a:spcPts val="450"/>
              </a:spcBef>
            </a:pPr>
            <a:r>
              <a:rPr lang="en-US" sz="1500" b="1" dirty="0">
                <a:solidFill>
                  <a:prstClr val="white"/>
                </a:solidFill>
                <a:latin typeface="Calibri" panose="020F0502020204030204"/>
              </a:rPr>
              <a:t>Boys Baseball – Equipment &amp; Uniforms</a:t>
            </a:r>
          </a:p>
          <a:p>
            <a:pPr algn="ctr" defTabSz="685800">
              <a:spcBef>
                <a:spcPts val="450"/>
              </a:spcBef>
            </a:pPr>
            <a:r>
              <a:rPr lang="en-US" sz="1500" b="1" dirty="0">
                <a:solidFill>
                  <a:prstClr val="white"/>
                </a:solidFill>
                <a:latin typeface="Calibri" panose="020F0502020204030204"/>
              </a:rPr>
              <a:t>ABC Scholarships</a:t>
            </a:r>
          </a:p>
        </p:txBody>
      </p:sp>
      <p:sp>
        <p:nvSpPr>
          <p:cNvPr id="20" name="Rectangle 19">
            <a:extLst>
              <a:ext uri="{FF2B5EF4-FFF2-40B4-BE49-F238E27FC236}">
                <a16:creationId xmlns:a16="http://schemas.microsoft.com/office/drawing/2014/main" id="{15FA7FE0-36CA-4D89-A3C9-1288319ECB5B}"/>
              </a:ext>
            </a:extLst>
          </p:cNvPr>
          <p:cNvSpPr/>
          <p:nvPr/>
        </p:nvSpPr>
        <p:spPr>
          <a:xfrm>
            <a:off x="628650" y="5295099"/>
            <a:ext cx="4572000" cy="507831"/>
          </a:xfrm>
          <a:prstGeom prst="rect">
            <a:avLst/>
          </a:prstGeom>
        </p:spPr>
        <p:txBody>
          <a:bodyPr>
            <a:spAutoFit/>
          </a:bodyPr>
          <a:lstStyle/>
          <a:p>
            <a:pPr marL="171450" marR="123349" algn="ctr" defTabSz="685800">
              <a:spcBef>
                <a:spcPts val="450"/>
              </a:spcBef>
            </a:pP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ABC MEETINGS HELD SECOND WEDNESDAY OF EACH MONTH | CAFETERIA | 6:00 PM</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Content Placeholder 4" descr="A picture containing green&#10;&#10;Description automatically generated">
            <a:extLst>
              <a:ext uri="{FF2B5EF4-FFF2-40B4-BE49-F238E27FC236}">
                <a16:creationId xmlns:a16="http://schemas.microsoft.com/office/drawing/2014/main" id="{E2E9C2FA-2EFD-44B0-8612-59F4EA13B51A}"/>
              </a:ext>
            </a:extLst>
          </p:cNvPr>
          <p:cNvPicPr>
            <a:picLocks noGrp="1" noChangeAspect="1"/>
          </p:cNvPicPr>
          <p:nvPr>
            <p:ph sz="half" idx="2"/>
          </p:nvPr>
        </p:nvPicPr>
        <p:blipFill>
          <a:blip r:embed="rId3"/>
          <a:stretch>
            <a:fillRect/>
          </a:stretch>
        </p:blipFill>
        <p:spPr>
          <a:xfrm rot="5400000">
            <a:off x="3103086" y="2480375"/>
            <a:ext cx="3376517" cy="2194736"/>
          </a:xfrm>
          <a:prstGeom prst="rect">
            <a:avLst/>
          </a:prstGeom>
        </p:spPr>
      </p:pic>
    </p:spTree>
    <p:extLst>
      <p:ext uri="{BB962C8B-B14F-4D97-AF65-F5344CB8AC3E}">
        <p14:creationId xmlns:p14="http://schemas.microsoft.com/office/powerpoint/2010/main" val="132804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3463E5-E338-4C66-B90E-90B739CE64BE}"/>
              </a:ext>
            </a:extLst>
          </p:cNvPr>
          <p:cNvSpPr/>
          <p:nvPr/>
        </p:nvSpPr>
        <p:spPr>
          <a:xfrm>
            <a:off x="6094429" y="857250"/>
            <a:ext cx="3049571"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defTabSz="685800"/>
            <a:r>
              <a:rPr lang="en-US" sz="2100" i="1" dirty="0">
                <a:solidFill>
                  <a:prstClr val="white"/>
                </a:solidFill>
                <a:latin typeface="Calibri" panose="020F0502020204030204"/>
              </a:rPr>
              <a:t>To Join Concessions Stand Team Contact </a:t>
            </a:r>
          </a:p>
          <a:p>
            <a:pPr marL="342900" lvl="1" defTabSz="685800"/>
            <a:r>
              <a:rPr lang="en-US" sz="2100" i="1" dirty="0" smtClean="0">
                <a:solidFill>
                  <a:prstClr val="white"/>
                </a:solidFill>
                <a:latin typeface="Calibri" panose="020F0502020204030204"/>
              </a:rPr>
              <a:t>Jackie </a:t>
            </a:r>
            <a:r>
              <a:rPr lang="en-US" sz="2100" i="1" dirty="0" err="1" smtClean="0">
                <a:solidFill>
                  <a:prstClr val="white"/>
                </a:solidFill>
                <a:latin typeface="Calibri" panose="020F0502020204030204"/>
              </a:rPr>
              <a:t>Konkol</a:t>
            </a:r>
            <a:r>
              <a:rPr lang="en-US" sz="2100" i="1" dirty="0" smtClean="0">
                <a:solidFill>
                  <a:prstClr val="white"/>
                </a:solidFill>
                <a:latin typeface="Calibri" panose="020F0502020204030204"/>
              </a:rPr>
              <a:t> </a:t>
            </a:r>
            <a:endParaRPr lang="en-US" sz="1200" dirty="0">
              <a:solidFill>
                <a:prstClr val="white"/>
              </a:solidFill>
              <a:latin typeface="Calibri" panose="020F0502020204030204" pitchFamily="34" charset="0"/>
              <a:ea typeface="DengXian" panose="02010600030101010101" pitchFamily="2" charset="-122"/>
            </a:endParaRPr>
          </a:p>
          <a:p>
            <a:pPr marL="342900" lvl="1" defTabSz="685800"/>
            <a:r>
              <a:rPr lang="en-US" sz="1200" dirty="0" smtClean="0">
                <a:solidFill>
                  <a:prstClr val="white"/>
                </a:solidFill>
                <a:latin typeface="Calibri" panose="020F0502020204030204" pitchFamily="34" charset="0"/>
                <a:ea typeface="DengXian" panose="02010600030101010101" pitchFamily="2" charset="-122"/>
              </a:rPr>
              <a:t>jkonkol@execfs.com</a:t>
            </a:r>
            <a:endParaRPr lang="en-US" sz="1200" dirty="0">
              <a:solidFill>
                <a:prstClr val="white"/>
              </a:solidFill>
              <a:latin typeface="Calibri" panose="020F0502020204030204" pitchFamily="34" charset="0"/>
              <a:ea typeface="DengXian" panose="02010600030101010101" pitchFamily="2" charset="-122"/>
            </a:endParaRPr>
          </a:p>
          <a:p>
            <a:pPr marL="342900" lvl="1" defTabSz="685800"/>
            <a:r>
              <a:rPr lang="en-US" b="1" i="1" dirty="0">
                <a:solidFill>
                  <a:prstClr val="white"/>
                </a:solidFill>
                <a:latin typeface="Calibri" panose="020F0502020204030204"/>
              </a:rPr>
              <a:t> </a:t>
            </a:r>
          </a:p>
          <a:p>
            <a:pPr marL="342900" lvl="1" defTabSz="685800"/>
            <a:r>
              <a:rPr lang="en-US" i="1" dirty="0">
                <a:solidFill>
                  <a:prstClr val="white"/>
                </a:solidFill>
                <a:latin typeface="Calibri" panose="020F0502020204030204"/>
              </a:rPr>
              <a:t>Current Captains</a:t>
            </a:r>
            <a:r>
              <a:rPr lang="en-US" b="1" i="1" dirty="0">
                <a:solidFill>
                  <a:prstClr val="white"/>
                </a:solidFill>
                <a:latin typeface="Calibri" panose="020F0502020204030204"/>
              </a:rPr>
              <a:t>:</a:t>
            </a:r>
          </a:p>
          <a:p>
            <a:pPr marL="685800" lvl="2" defTabSz="685800"/>
            <a:endParaRPr lang="en-US" sz="1350" dirty="0">
              <a:solidFill>
                <a:prstClr val="white"/>
              </a:solidFill>
              <a:latin typeface="Calibri" panose="020F0502020204030204" pitchFamily="34" charset="0"/>
              <a:ea typeface="DengXian" panose="02010600030101010101" pitchFamily="2" charset="-122"/>
            </a:endParaRPr>
          </a:p>
        </p:txBody>
      </p:sp>
      <p:sp>
        <p:nvSpPr>
          <p:cNvPr id="4" name="Title 3">
            <a:extLst>
              <a:ext uri="{FF2B5EF4-FFF2-40B4-BE49-F238E27FC236}">
                <a16:creationId xmlns:a16="http://schemas.microsoft.com/office/drawing/2014/main" id="{CC4B4F4D-00F5-4E6E-941F-A270FEE68599}"/>
              </a:ext>
            </a:extLst>
          </p:cNvPr>
          <p:cNvSpPr>
            <a:spLocks noGrp="1"/>
          </p:cNvSpPr>
          <p:nvPr>
            <p:ph type="title"/>
          </p:nvPr>
        </p:nvSpPr>
        <p:spPr>
          <a:xfrm>
            <a:off x="628650" y="1131094"/>
            <a:ext cx="7886700" cy="409337"/>
          </a:xfrm>
        </p:spPr>
        <p:txBody>
          <a:bodyPr>
            <a:normAutofit fontScale="90000"/>
          </a:bodyPr>
          <a:lstStyle/>
          <a:p>
            <a:r>
              <a:rPr lang="en-US" sz="3600" b="1" dirty="0">
                <a:solidFill>
                  <a:schemeClr val="accent1">
                    <a:lumMod val="75000"/>
                  </a:schemeClr>
                </a:solidFill>
              </a:rPr>
              <a:t>SMSA Athletic Booster Club</a:t>
            </a:r>
          </a:p>
        </p:txBody>
      </p:sp>
      <p:sp>
        <p:nvSpPr>
          <p:cNvPr id="5" name="Content Placeholder 4">
            <a:extLst>
              <a:ext uri="{FF2B5EF4-FFF2-40B4-BE49-F238E27FC236}">
                <a16:creationId xmlns:a16="http://schemas.microsoft.com/office/drawing/2014/main" id="{DF43A3CC-FE84-4A10-8E04-378A0BD11EB0}"/>
              </a:ext>
            </a:extLst>
          </p:cNvPr>
          <p:cNvSpPr>
            <a:spLocks noGrp="1"/>
          </p:cNvSpPr>
          <p:nvPr>
            <p:ph sz="half" idx="1"/>
          </p:nvPr>
        </p:nvSpPr>
        <p:spPr>
          <a:xfrm>
            <a:off x="9972" y="1626646"/>
            <a:ext cx="6084457" cy="3263504"/>
          </a:xfrm>
        </p:spPr>
        <p:txBody>
          <a:bodyPr>
            <a:normAutofit fontScale="92500" lnSpcReduction="20000"/>
          </a:bodyPr>
          <a:lstStyle/>
          <a:p>
            <a:pPr marL="0" indent="0" algn="ctr">
              <a:buNone/>
            </a:pPr>
            <a:r>
              <a:rPr lang="en-US" sz="3225" b="1" u="sng" dirty="0"/>
              <a:t>WE NEED YOU!</a:t>
            </a:r>
            <a:endParaRPr lang="en-US" sz="3225" u="sng" dirty="0"/>
          </a:p>
          <a:p>
            <a:pPr marL="0" indent="0">
              <a:buNone/>
            </a:pPr>
            <a:r>
              <a:rPr lang="en-US" b="1" dirty="0"/>
              <a:t>Parent involvement is </a:t>
            </a:r>
            <a:r>
              <a:rPr lang="en-US" b="1" u="sng" dirty="0"/>
              <a:t>essential</a:t>
            </a:r>
            <a:r>
              <a:rPr lang="en-US" b="1" dirty="0"/>
              <a:t> for a successful club</a:t>
            </a:r>
          </a:p>
          <a:p>
            <a:pPr marL="342900" lvl="1" indent="0">
              <a:buNone/>
            </a:pPr>
            <a:endParaRPr lang="en-US" sz="825" i="1" dirty="0"/>
          </a:p>
          <a:p>
            <a:pPr marL="342900" lvl="1" indent="0">
              <a:buNone/>
            </a:pPr>
            <a:r>
              <a:rPr lang="en-US" sz="2100" i="1" u="sng" dirty="0"/>
              <a:t>Financial Support</a:t>
            </a:r>
          </a:p>
          <a:p>
            <a:pPr marL="342900" lvl="1" indent="0">
              <a:buNone/>
            </a:pPr>
            <a:r>
              <a:rPr lang="en-US" sz="2100" i="1" dirty="0"/>
              <a:t>	Friend of the Ledgers!!!! </a:t>
            </a:r>
            <a:r>
              <a:rPr lang="en-US" i="1" dirty="0"/>
              <a:t>#1 funding event for ABC</a:t>
            </a:r>
          </a:p>
          <a:p>
            <a:pPr marL="342900" lvl="1" indent="0">
              <a:buNone/>
            </a:pPr>
            <a:endParaRPr lang="en-US" b="1" i="1" dirty="0"/>
          </a:p>
          <a:p>
            <a:pPr marL="342900" lvl="1" indent="0">
              <a:buNone/>
            </a:pPr>
            <a:r>
              <a:rPr lang="en-US" sz="2100" i="1" u="sng" dirty="0"/>
              <a:t>Season Passes </a:t>
            </a:r>
            <a:r>
              <a:rPr lang="en-US" i="1" dirty="0"/>
              <a:t> Will be sold at Fall Sporting Events</a:t>
            </a:r>
          </a:p>
          <a:p>
            <a:pPr marL="342900" lvl="1" indent="0">
              <a:buNone/>
            </a:pPr>
            <a:endParaRPr lang="en-US" sz="1275" i="1" dirty="0"/>
          </a:p>
          <a:p>
            <a:pPr marL="342900" lvl="1" indent="0">
              <a:buNone/>
            </a:pPr>
            <a:r>
              <a:rPr lang="en-US" sz="2100" i="1" u="sng" dirty="0"/>
              <a:t>Volunteers Needed </a:t>
            </a:r>
            <a:r>
              <a:rPr lang="en-US" sz="2100" i="1" dirty="0"/>
              <a:t>- Concessions stands </a:t>
            </a:r>
          </a:p>
          <a:p>
            <a:pPr lvl="2"/>
            <a:r>
              <a:rPr lang="en-US" sz="1800" i="1" dirty="0"/>
              <a:t>Great Opportunity to meet other families </a:t>
            </a:r>
          </a:p>
          <a:p>
            <a:pPr lvl="2"/>
            <a:r>
              <a:rPr lang="en-US" sz="1800" i="1" dirty="0"/>
              <a:t>Service to all those attending</a:t>
            </a:r>
          </a:p>
          <a:p>
            <a:pPr lvl="2"/>
            <a:r>
              <a:rPr lang="en-US" sz="1800" i="1" dirty="0"/>
              <a:t>Funds the activities to support our teams</a:t>
            </a:r>
          </a:p>
        </p:txBody>
      </p:sp>
      <p:sp>
        <p:nvSpPr>
          <p:cNvPr id="20" name="Rectangle 19">
            <a:extLst>
              <a:ext uri="{FF2B5EF4-FFF2-40B4-BE49-F238E27FC236}">
                <a16:creationId xmlns:a16="http://schemas.microsoft.com/office/drawing/2014/main" id="{15FA7FE0-36CA-4D89-A3C9-1288319ECB5B}"/>
              </a:ext>
            </a:extLst>
          </p:cNvPr>
          <p:cNvSpPr/>
          <p:nvPr/>
        </p:nvSpPr>
        <p:spPr>
          <a:xfrm>
            <a:off x="628650" y="5295099"/>
            <a:ext cx="4572000" cy="507831"/>
          </a:xfrm>
          <a:prstGeom prst="rect">
            <a:avLst/>
          </a:prstGeom>
        </p:spPr>
        <p:txBody>
          <a:bodyPr>
            <a:spAutoFit/>
          </a:bodyPr>
          <a:lstStyle/>
          <a:p>
            <a:pPr marL="171450" marR="123349" algn="ctr" defTabSz="685800">
              <a:spcBef>
                <a:spcPts val="450"/>
              </a:spcBef>
            </a:pP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ABC MEETINGS HELD SECOND WEDNESDAY OF EACH MONTH | CAFETERIA | 6:00 PM</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9704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Booster Club – Concessions &amp; Admissions</a:t>
            </a:r>
          </a:p>
        </p:txBody>
      </p:sp>
      <p:sp>
        <p:nvSpPr>
          <p:cNvPr id="3" name="Content Placeholder 2"/>
          <p:cNvSpPr>
            <a:spLocks noGrp="1"/>
          </p:cNvSpPr>
          <p:nvPr>
            <p:ph sz="quarter" idx="1"/>
          </p:nvPr>
        </p:nvSpPr>
        <p:spPr/>
        <p:txBody>
          <a:bodyPr>
            <a:normAutofit fontScale="92500" lnSpcReduction="10000"/>
          </a:bodyPr>
          <a:lstStyle/>
          <a:p>
            <a:pPr>
              <a:buFont typeface="Arial" panose="020B0604020202020204" pitchFamily="34" charset="0"/>
              <a:buChar char="•"/>
            </a:pPr>
            <a:r>
              <a:rPr lang="en-US" dirty="0"/>
              <a:t>We need your help. Please send me an email </a:t>
            </a:r>
            <a:r>
              <a:rPr lang="en-US" dirty="0" smtClean="0"/>
              <a:t>(jkonkol@execfs.com) </a:t>
            </a:r>
            <a:r>
              <a:rPr lang="en-US" dirty="0"/>
              <a:t>and let me know if you would like to help and I will add you to a team. </a:t>
            </a:r>
          </a:p>
          <a:p>
            <a:pPr>
              <a:buFont typeface="Arial" panose="020B0604020202020204" pitchFamily="34" charset="0"/>
              <a:buChar char="•"/>
            </a:pPr>
            <a:r>
              <a:rPr lang="en-US" dirty="0"/>
              <a:t>We will have 8 -10 teams of 10-12 people per team.</a:t>
            </a:r>
          </a:p>
          <a:p>
            <a:pPr>
              <a:buFont typeface="Arial" panose="020B0604020202020204" pitchFamily="34" charset="0"/>
              <a:buChar char="•"/>
            </a:pPr>
            <a:r>
              <a:rPr lang="en-US" dirty="0"/>
              <a:t>These teams will cover the concessions and admissions for Varsity Football, Volleyball, Girls’ &amp; Boys’ Basketball</a:t>
            </a:r>
          </a:p>
          <a:p>
            <a:pPr>
              <a:buFont typeface="Arial" panose="020B0604020202020204" pitchFamily="34" charset="0"/>
              <a:buChar char="•"/>
            </a:pPr>
            <a:r>
              <a:rPr lang="en-US" dirty="0"/>
              <a:t>Each team has a captain </a:t>
            </a:r>
          </a:p>
          <a:p>
            <a:pPr>
              <a:buFont typeface="Arial" panose="020B0604020202020204" pitchFamily="34" charset="0"/>
              <a:buChar char="•"/>
            </a:pPr>
            <a:r>
              <a:rPr lang="en-US" dirty="0"/>
              <a:t>Each team will cover a total of approximately 4 </a:t>
            </a:r>
            <a:r>
              <a:rPr lang="en-US" dirty="0" smtClean="0"/>
              <a:t>events for the entire year. </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7677318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chemeClr val="accent6"/>
                </a:solidFill>
              </a:rPr>
              <a:t>Be the Parent Who is Part of Their Good Athletic Memories</a:t>
            </a:r>
          </a:p>
        </p:txBody>
      </p:sp>
      <p:sp>
        <p:nvSpPr>
          <p:cNvPr id="3" name="Content Placeholder 2"/>
          <p:cNvSpPr>
            <a:spLocks noGrp="1"/>
          </p:cNvSpPr>
          <p:nvPr>
            <p:ph sz="quarter" idx="1"/>
          </p:nvPr>
        </p:nvSpPr>
        <p:spPr/>
        <p:txBody>
          <a:bodyPr>
            <a:normAutofit lnSpcReduction="10000"/>
          </a:bodyPr>
          <a:lstStyle/>
          <a:p>
            <a:r>
              <a:rPr lang="en-US" sz="2800" dirty="0"/>
              <a:t>Release your child to the whole experience as soon as possible </a:t>
            </a:r>
            <a:r>
              <a:rPr lang="en-US" sz="2000" dirty="0"/>
              <a:t>(Releasing is trusting their athletic destiny to them instead of trying to control it)</a:t>
            </a:r>
          </a:p>
          <a:p>
            <a:r>
              <a:rPr lang="en-US" sz="2800" dirty="0"/>
              <a:t>Model behaviors we expect them to exemplify </a:t>
            </a:r>
          </a:p>
          <a:p>
            <a:r>
              <a:rPr lang="en-US" sz="2800" dirty="0"/>
              <a:t>Be aware of your words, reactions and body language </a:t>
            </a:r>
            <a:r>
              <a:rPr lang="en-US" sz="2000" dirty="0"/>
              <a:t>(There is a fine line between involvement and interference, and between encouragement and pressure)</a:t>
            </a:r>
          </a:p>
          <a:p>
            <a:r>
              <a:rPr lang="en-US" sz="2800" dirty="0"/>
              <a:t>Stop hovering and wanting everything to go perfectly</a:t>
            </a:r>
            <a:r>
              <a:rPr lang="en-US" sz="2000" dirty="0"/>
              <a:t> (The less you give advice, the more likely they are to ask for it)</a:t>
            </a:r>
          </a:p>
          <a:p>
            <a:r>
              <a:rPr lang="en-US" sz="2800" dirty="0"/>
              <a:t>Four roles – you can only be one </a:t>
            </a:r>
            <a:r>
              <a:rPr lang="en-US" sz="2000" dirty="0"/>
              <a:t>(Players, coaches, spectators, and officials) 			(Proactive Coaching by Bruce Brown)</a:t>
            </a:r>
          </a:p>
          <a:p>
            <a:endParaRPr lang="en-US" sz="2800" dirty="0"/>
          </a:p>
        </p:txBody>
      </p:sp>
      <p:pic>
        <p:nvPicPr>
          <p:cNvPr id="5" name="Content Placeholder 3" descr="New Logo.tif">
            <a:extLst>
              <a:ext uri="{FF2B5EF4-FFF2-40B4-BE49-F238E27FC236}">
                <a16:creationId xmlns:a16="http://schemas.microsoft.com/office/drawing/2014/main" id="{C60F3944-22B9-439B-B9E5-BBC6F78F4E4D}"/>
              </a:ext>
            </a:extLst>
          </p:cNvPr>
          <p:cNvPicPr>
            <a:picLocks noChangeAspect="1"/>
          </p:cNvPicPr>
          <p:nvPr/>
        </p:nvPicPr>
        <p:blipFill>
          <a:blip r:embed="rId2"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38392719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solidFill>
              </a:rPr>
              <a:t>Channel of Communication</a:t>
            </a:r>
          </a:p>
        </p:txBody>
      </p:sp>
      <p:pic>
        <p:nvPicPr>
          <p:cNvPr id="4" name="Content Placeholder 3" descr="New Logo.tif"/>
          <p:cNvPicPr>
            <a:picLocks noGrp="1" noChangeAspect="1"/>
          </p:cNvPicPr>
          <p:nvPr>
            <p:ph sz="quarter" idx="1"/>
          </p:nvPr>
        </p:nvPicPr>
        <p:blipFill>
          <a:blip r:embed="rId2" cstate="print"/>
          <a:stretch>
            <a:fillRect/>
          </a:stretch>
        </p:blipFill>
        <p:spPr>
          <a:xfrm>
            <a:off x="304800" y="1143000"/>
            <a:ext cx="556953" cy="521561"/>
          </a:xfrm>
          <a:prstGeom prst="rect">
            <a:avLst/>
          </a:prstGeom>
        </p:spPr>
      </p:pic>
      <p:sp>
        <p:nvSpPr>
          <p:cNvPr id="5" name="Rectangle 4"/>
          <p:cNvSpPr/>
          <p:nvPr/>
        </p:nvSpPr>
        <p:spPr>
          <a:xfrm>
            <a:off x="685800" y="1600200"/>
            <a:ext cx="8001000" cy="4832092"/>
          </a:xfrm>
          <a:prstGeom prst="rect">
            <a:avLst/>
          </a:prstGeom>
        </p:spPr>
        <p:txBody>
          <a:bodyPr wrap="square">
            <a:spAutoFit/>
          </a:bodyPr>
          <a:lstStyle/>
          <a:p>
            <a:pPr algn="ctr"/>
            <a:r>
              <a:rPr lang="en-US" sz="2800" b="1" dirty="0"/>
              <a:t>Athletes &amp; Parents</a:t>
            </a:r>
          </a:p>
          <a:p>
            <a:pPr algn="ctr">
              <a:buFont typeface="Arial" pitchFamily="34" charset="0"/>
              <a:buChar char="•"/>
            </a:pPr>
            <a:endParaRPr lang="en-US" sz="2800" dirty="0"/>
          </a:p>
          <a:p>
            <a:pPr algn="ctr"/>
            <a:r>
              <a:rPr lang="en-US" sz="2800" b="1" dirty="0"/>
              <a:t>Head Coach of your Team</a:t>
            </a:r>
          </a:p>
          <a:p>
            <a:pPr algn="ctr">
              <a:buFont typeface="Arial" pitchFamily="34" charset="0"/>
              <a:buChar char="•"/>
            </a:pPr>
            <a:endParaRPr lang="en-US" sz="2800" dirty="0"/>
          </a:p>
          <a:p>
            <a:pPr algn="ctr"/>
            <a:r>
              <a:rPr lang="en-US" sz="2800" b="1" dirty="0"/>
              <a:t>Head Coach of your Sport</a:t>
            </a:r>
          </a:p>
          <a:p>
            <a:pPr algn="ctr">
              <a:buFont typeface="Arial" pitchFamily="34" charset="0"/>
              <a:buChar char="•"/>
            </a:pPr>
            <a:endParaRPr lang="en-US" sz="2800" dirty="0"/>
          </a:p>
          <a:p>
            <a:pPr algn="ctr"/>
            <a:r>
              <a:rPr lang="en-US" sz="2800" b="1" dirty="0"/>
              <a:t>Athletic Director – Greg Hoffmann</a:t>
            </a:r>
          </a:p>
          <a:p>
            <a:pPr algn="ctr">
              <a:buFont typeface="Arial" pitchFamily="34" charset="0"/>
              <a:buChar char="•"/>
            </a:pPr>
            <a:endParaRPr lang="en-US" sz="2800" dirty="0"/>
          </a:p>
          <a:p>
            <a:pPr algn="ctr"/>
            <a:r>
              <a:rPr lang="en-US" sz="2800" b="1" dirty="0"/>
              <a:t>Principal – </a:t>
            </a:r>
            <a:r>
              <a:rPr lang="en-US" sz="2800" b="1" dirty="0" err="1"/>
              <a:t>Eamonn</a:t>
            </a:r>
            <a:r>
              <a:rPr lang="en-US" sz="2800" b="1" dirty="0"/>
              <a:t> O’Keeffe</a:t>
            </a:r>
          </a:p>
          <a:p>
            <a:pPr algn="ctr">
              <a:buFont typeface="Arial" pitchFamily="34" charset="0"/>
              <a:buChar char="•"/>
            </a:pPr>
            <a:endParaRPr lang="en-US" sz="2800" dirty="0"/>
          </a:p>
          <a:p>
            <a:pPr algn="ctr"/>
            <a:r>
              <a:rPr lang="en-US" sz="2800" b="1" dirty="0"/>
              <a:t>SMSA President – Stacey </a:t>
            </a:r>
            <a:r>
              <a:rPr lang="en-US" sz="2800" b="1" dirty="0" err="1"/>
              <a:t>Akey</a:t>
            </a:r>
            <a:endParaRPr lang="en-US" sz="2800" b="1" dirty="0"/>
          </a:p>
        </p:txBody>
      </p:sp>
      <p:pic>
        <p:nvPicPr>
          <p:cNvPr id="6" name="Picture 3" descr="C:\Program Files (x86)\Microsoft Office\MEDIA\OFFICE12\Bullets\BD21298_.gif"/>
          <p:cNvPicPr>
            <a:picLocks noChangeAspect="1" noChangeArrowheads="1"/>
          </p:cNvPicPr>
          <p:nvPr/>
        </p:nvPicPr>
        <p:blipFill>
          <a:blip r:embed="rId3" cstate="print"/>
          <a:srcRect/>
          <a:stretch>
            <a:fillRect/>
          </a:stretch>
        </p:blipFill>
        <p:spPr bwMode="auto">
          <a:xfrm rot="5400000">
            <a:off x="4495800" y="2057400"/>
            <a:ext cx="428625" cy="428625"/>
          </a:xfrm>
          <a:prstGeom prst="rect">
            <a:avLst/>
          </a:prstGeom>
          <a:noFill/>
        </p:spPr>
      </p:pic>
      <p:pic>
        <p:nvPicPr>
          <p:cNvPr id="7" name="Picture 3" descr="C:\Program Files (x86)\Microsoft Office\MEDIA\OFFICE12\Bullets\BD21298_.gif"/>
          <p:cNvPicPr>
            <a:picLocks noChangeAspect="1" noChangeArrowheads="1"/>
          </p:cNvPicPr>
          <p:nvPr/>
        </p:nvPicPr>
        <p:blipFill>
          <a:blip r:embed="rId3" cstate="print"/>
          <a:srcRect/>
          <a:stretch>
            <a:fillRect/>
          </a:stretch>
        </p:blipFill>
        <p:spPr bwMode="auto">
          <a:xfrm rot="5400000">
            <a:off x="4495800" y="2971800"/>
            <a:ext cx="428625" cy="428625"/>
          </a:xfrm>
          <a:prstGeom prst="rect">
            <a:avLst/>
          </a:prstGeom>
          <a:noFill/>
        </p:spPr>
      </p:pic>
      <p:pic>
        <p:nvPicPr>
          <p:cNvPr id="8" name="Picture 3" descr="C:\Program Files (x86)\Microsoft Office\MEDIA\OFFICE12\Bullets\BD21298_.gif"/>
          <p:cNvPicPr>
            <a:picLocks noChangeAspect="1" noChangeArrowheads="1"/>
          </p:cNvPicPr>
          <p:nvPr/>
        </p:nvPicPr>
        <p:blipFill>
          <a:blip r:embed="rId3" cstate="print"/>
          <a:srcRect/>
          <a:stretch>
            <a:fillRect/>
          </a:stretch>
        </p:blipFill>
        <p:spPr bwMode="auto">
          <a:xfrm rot="5400000">
            <a:off x="4495800" y="3810000"/>
            <a:ext cx="428625" cy="428625"/>
          </a:xfrm>
          <a:prstGeom prst="rect">
            <a:avLst/>
          </a:prstGeom>
          <a:noFill/>
        </p:spPr>
      </p:pic>
      <p:pic>
        <p:nvPicPr>
          <p:cNvPr id="9" name="Picture 3" descr="C:\Program Files (x86)\Microsoft Office\MEDIA\OFFICE12\Bullets\BD21298_.gif"/>
          <p:cNvPicPr>
            <a:picLocks noChangeAspect="1" noChangeArrowheads="1"/>
          </p:cNvPicPr>
          <p:nvPr/>
        </p:nvPicPr>
        <p:blipFill>
          <a:blip r:embed="rId3" cstate="print"/>
          <a:srcRect/>
          <a:stretch>
            <a:fillRect/>
          </a:stretch>
        </p:blipFill>
        <p:spPr bwMode="auto">
          <a:xfrm rot="5400000">
            <a:off x="4495800" y="4648200"/>
            <a:ext cx="428625" cy="428625"/>
          </a:xfrm>
          <a:prstGeom prst="rect">
            <a:avLst/>
          </a:prstGeom>
          <a:noFill/>
        </p:spPr>
      </p:pic>
      <p:pic>
        <p:nvPicPr>
          <p:cNvPr id="10" name="Picture 3" descr="C:\Program Files (x86)\Microsoft Office\MEDIA\OFFICE12\Bullets\BD21298_.gif"/>
          <p:cNvPicPr>
            <a:picLocks noChangeAspect="1" noChangeArrowheads="1"/>
          </p:cNvPicPr>
          <p:nvPr/>
        </p:nvPicPr>
        <p:blipFill>
          <a:blip r:embed="rId3" cstate="print"/>
          <a:srcRect/>
          <a:stretch>
            <a:fillRect/>
          </a:stretch>
        </p:blipFill>
        <p:spPr bwMode="auto">
          <a:xfrm rot="5400000">
            <a:off x="4495800" y="5562600"/>
            <a:ext cx="428625" cy="42862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743200"/>
            <a:ext cx="8610600" cy="3886200"/>
          </a:xfrm>
        </p:spPr>
        <p:txBody>
          <a:bodyPr>
            <a:normAutofit/>
          </a:bodyPr>
          <a:lstStyle/>
          <a:p>
            <a:pPr>
              <a:buFont typeface="Wingdings" pitchFamily="2" charset="2"/>
              <a:buChar char="v"/>
            </a:pPr>
            <a:r>
              <a:rPr lang="en-US" b="1" dirty="0"/>
              <a:t> </a:t>
            </a:r>
            <a:r>
              <a:rPr lang="en-US" b="1" dirty="0">
                <a:solidFill>
                  <a:schemeClr val="tx1"/>
                </a:solidFill>
              </a:rPr>
              <a:t>Cheer for our teams and not against our opponents.</a:t>
            </a:r>
          </a:p>
          <a:p>
            <a:pPr>
              <a:buFont typeface="Wingdings" pitchFamily="2" charset="2"/>
              <a:buChar char="v"/>
            </a:pPr>
            <a:r>
              <a:rPr lang="en-US" b="1" dirty="0">
                <a:solidFill>
                  <a:schemeClr val="tx1"/>
                </a:solidFill>
              </a:rPr>
              <a:t> Be respectful of the National </a:t>
            </a:r>
            <a:r>
              <a:rPr lang="en-US" b="1" dirty="0" smtClean="0">
                <a:solidFill>
                  <a:schemeClr val="tx1"/>
                </a:solidFill>
              </a:rPr>
              <a:t>Anthem.</a:t>
            </a:r>
            <a:endParaRPr lang="en-US" b="1" dirty="0">
              <a:solidFill>
                <a:schemeClr val="tx1"/>
              </a:solidFill>
            </a:endParaRPr>
          </a:p>
          <a:p>
            <a:pPr>
              <a:buFont typeface="Wingdings" pitchFamily="2" charset="2"/>
              <a:buChar char="v"/>
            </a:pPr>
            <a:r>
              <a:rPr lang="en-US" b="1" dirty="0">
                <a:solidFill>
                  <a:schemeClr val="tx1"/>
                </a:solidFill>
              </a:rPr>
              <a:t> Be a model of good sportsmanship.</a:t>
            </a:r>
          </a:p>
          <a:p>
            <a:pPr>
              <a:buFont typeface="Wingdings" pitchFamily="2" charset="2"/>
              <a:buChar char="v"/>
            </a:pPr>
            <a:r>
              <a:rPr lang="en-US" b="1" dirty="0">
                <a:solidFill>
                  <a:schemeClr val="tx1"/>
                </a:solidFill>
              </a:rPr>
              <a:t> Pick up garbage after game. (Home and Away)</a:t>
            </a:r>
          </a:p>
          <a:p>
            <a:pPr>
              <a:buFont typeface="Wingdings" pitchFamily="2" charset="2"/>
              <a:buChar char="v"/>
            </a:pPr>
            <a:r>
              <a:rPr lang="en-US" b="1" dirty="0">
                <a:solidFill>
                  <a:schemeClr val="tx1"/>
                </a:solidFill>
              </a:rPr>
              <a:t> Social Media</a:t>
            </a:r>
          </a:p>
          <a:p>
            <a:pPr>
              <a:buFont typeface="Wingdings" pitchFamily="2" charset="2"/>
              <a:buChar char="v"/>
            </a:pPr>
            <a:endParaRPr lang="en-US" b="1" dirty="0"/>
          </a:p>
          <a:p>
            <a:pPr>
              <a:buFont typeface="Wingdings" pitchFamily="2" charset="2"/>
              <a:buChar char="v"/>
            </a:pPr>
            <a:endParaRPr lang="en-US" dirty="0"/>
          </a:p>
        </p:txBody>
      </p:sp>
      <p:sp>
        <p:nvSpPr>
          <p:cNvPr id="3" name="Title 2"/>
          <p:cNvSpPr>
            <a:spLocks noGrp="1"/>
          </p:cNvSpPr>
          <p:nvPr>
            <p:ph type="title"/>
          </p:nvPr>
        </p:nvSpPr>
        <p:spPr/>
        <p:txBody>
          <a:bodyPr>
            <a:noAutofit/>
          </a:bodyPr>
          <a:lstStyle/>
          <a:p>
            <a:pPr algn="ctr"/>
            <a:r>
              <a:rPr lang="en-US" sz="8000" dirty="0" smtClean="0"/>
              <a:t>Students</a:t>
            </a:r>
            <a:endParaRPr lang="en-US" sz="8000" dirty="0"/>
          </a:p>
        </p:txBody>
      </p:sp>
      <p:sp>
        <p:nvSpPr>
          <p:cNvPr id="4" name="TextBox 3"/>
          <p:cNvSpPr txBox="1"/>
          <p:nvPr/>
        </p:nvSpPr>
        <p:spPr>
          <a:xfrm>
            <a:off x="20320" y="264160"/>
            <a:ext cx="9144000" cy="923330"/>
          </a:xfrm>
          <a:prstGeom prst="rect">
            <a:avLst/>
          </a:prstGeom>
          <a:noFill/>
        </p:spPr>
        <p:txBody>
          <a:bodyPr wrap="square" rtlCol="0">
            <a:spAutoFit/>
          </a:bodyPr>
          <a:lstStyle/>
          <a:p>
            <a:pPr algn="ctr"/>
            <a:r>
              <a:rPr lang="en-US" sz="5400" b="1" dirty="0">
                <a:solidFill>
                  <a:schemeClr val="accent6"/>
                </a:solidFill>
                <a:latin typeface="+mj-lt"/>
                <a:cs typeface="Times New Roman" pitchFamily="18" charset="0"/>
              </a:rPr>
              <a:t>“Roles” of SMSA Athletics</a:t>
            </a:r>
          </a:p>
        </p:txBody>
      </p:sp>
      <p:pic>
        <p:nvPicPr>
          <p:cNvPr id="7" name="Picture 6" descr="New Logo.tif"/>
          <p:cNvPicPr>
            <a:picLocks noChangeAspect="1"/>
          </p:cNvPicPr>
          <p:nvPr/>
        </p:nvPicPr>
        <p:blipFill>
          <a:blip r:embed="rId2" cstate="print"/>
          <a:stretch>
            <a:fillRect/>
          </a:stretch>
        </p:blipFill>
        <p:spPr>
          <a:xfrm>
            <a:off x="838200" y="1524000"/>
            <a:ext cx="1193042" cy="112093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Please read the following before signing the forms!</a:t>
            </a:r>
            <a:endParaRPr lang="en-US" dirty="0"/>
          </a:p>
        </p:txBody>
      </p:sp>
      <p:sp>
        <p:nvSpPr>
          <p:cNvPr id="3" name="Content Placeholder 2"/>
          <p:cNvSpPr>
            <a:spLocks noGrp="1"/>
          </p:cNvSpPr>
          <p:nvPr>
            <p:ph sz="quarter" idx="1"/>
          </p:nvPr>
        </p:nvSpPr>
        <p:spPr/>
        <p:txBody>
          <a:bodyPr/>
          <a:lstStyle/>
          <a:p>
            <a:r>
              <a:rPr lang="en-US" dirty="0" smtClean="0"/>
              <a:t>2022-2023 </a:t>
            </a:r>
            <a:r>
              <a:rPr lang="en-US" dirty="0" smtClean="0"/>
              <a:t>Co-Curricular Handbook</a:t>
            </a:r>
          </a:p>
          <a:p>
            <a:r>
              <a:rPr lang="en-US" dirty="0" smtClean="0"/>
              <a:t>WIAA </a:t>
            </a:r>
            <a:r>
              <a:rPr lang="en-US" dirty="0" smtClean="0"/>
              <a:t> 2022-2023 WIAA Rules of Eligibility </a:t>
            </a:r>
            <a:r>
              <a:rPr lang="en-US" dirty="0" smtClean="0"/>
              <a:t>(HS Only)</a:t>
            </a:r>
          </a:p>
          <a:p>
            <a:r>
              <a:rPr lang="en-US" dirty="0" smtClean="0"/>
              <a:t>Parents Who Provide Good Athletic Memories</a:t>
            </a:r>
          </a:p>
          <a:p>
            <a:r>
              <a:rPr lang="en-US" dirty="0" smtClean="0"/>
              <a:t>WIAA </a:t>
            </a:r>
            <a:r>
              <a:rPr lang="en-US" dirty="0" smtClean="0"/>
              <a:t>Concussion/Sudden Cardiac Arrest </a:t>
            </a:r>
            <a:r>
              <a:rPr lang="en-US" dirty="0" smtClean="0"/>
              <a:t>Information</a:t>
            </a:r>
          </a:p>
          <a:p>
            <a:pPr marL="0" indent="0">
              <a:buNone/>
            </a:pPr>
            <a:r>
              <a:rPr lang="en-US" dirty="0" smtClean="0">
                <a:solidFill>
                  <a:srgbClr val="FF0000"/>
                </a:solidFill>
              </a:rPr>
              <a:t>(These can all be found on the bottom of the Athletics Page on the Springs website</a:t>
            </a:r>
            <a:r>
              <a:rPr lang="en-US" dirty="0">
                <a:solidFill>
                  <a:srgbClr val="FF0000"/>
                </a:solidFill>
              </a:rPr>
              <a:t>.) </a:t>
            </a:r>
          </a:p>
          <a:p>
            <a:pPr marL="0" indent="0">
              <a:buNone/>
            </a:pPr>
            <a:endParaRPr lang="en-US" dirty="0" smtClean="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11793875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Ledger Mentality</a:t>
            </a:r>
          </a:p>
        </p:txBody>
      </p:sp>
      <p:sp>
        <p:nvSpPr>
          <p:cNvPr id="5" name="Content Placeholder 4"/>
          <p:cNvSpPr>
            <a:spLocks noGrp="1"/>
          </p:cNvSpPr>
          <p:nvPr>
            <p:ph sz="quarter" idx="1"/>
          </p:nvPr>
        </p:nvSpPr>
        <p:spPr>
          <a:xfrm>
            <a:off x="612648" y="1600200"/>
            <a:ext cx="8153400" cy="5029200"/>
          </a:xfrm>
        </p:spPr>
        <p:txBody>
          <a:bodyPr>
            <a:normAutofit/>
          </a:bodyPr>
          <a:lstStyle/>
          <a:p>
            <a:pPr marL="0" indent="0" algn="ctr">
              <a:buNone/>
            </a:pPr>
            <a:r>
              <a:rPr lang="en-US" sz="2400" b="1" dirty="0"/>
              <a:t>We are held to a higher standard. </a:t>
            </a:r>
          </a:p>
          <a:p>
            <a:pPr>
              <a:buFont typeface="Wingdings" panose="05000000000000000000" pitchFamily="2" charset="2"/>
              <a:buChar char="Ø"/>
            </a:pPr>
            <a:r>
              <a:rPr lang="en-US" sz="2400" dirty="0"/>
              <a:t>It is about who and what we </a:t>
            </a:r>
            <a:r>
              <a:rPr lang="en-US" sz="2400" dirty="0" smtClean="0"/>
              <a:t>represent</a:t>
            </a:r>
            <a:r>
              <a:rPr lang="en-US" sz="2400" dirty="0"/>
              <a:t>!</a:t>
            </a:r>
            <a:r>
              <a:rPr lang="en-US" sz="2400" dirty="0" smtClean="0"/>
              <a:t> </a:t>
            </a:r>
            <a:endParaRPr lang="en-US" sz="2400" dirty="0"/>
          </a:p>
          <a:p>
            <a:pPr marL="0" indent="0">
              <a:buNone/>
            </a:pPr>
            <a:endParaRPr lang="en-US" sz="2400" dirty="0" smtClean="0"/>
          </a:p>
          <a:p>
            <a:pPr lvl="1">
              <a:buFont typeface="Wingdings" panose="05000000000000000000" pitchFamily="2" charset="2"/>
              <a:buChar char="Ø"/>
            </a:pPr>
            <a:r>
              <a:rPr lang="en-US" sz="2800" dirty="0" smtClean="0"/>
              <a:t>Romans 12:1 Therefore, I urge you, brothers and sisters, in view of God’s mercy, to offer your bodies as a living sacrifice, holy and pleasing to God-this is your true and proper worship.</a:t>
            </a:r>
            <a:endParaRPr lang="en-US" sz="2800" dirty="0"/>
          </a:p>
        </p:txBody>
      </p:sp>
      <p:pic>
        <p:nvPicPr>
          <p:cNvPr id="2" name="Content Placeholder 3" descr="New Logo.tif">
            <a:extLst>
              <a:ext uri="{FF2B5EF4-FFF2-40B4-BE49-F238E27FC236}">
                <a16:creationId xmlns:a16="http://schemas.microsoft.com/office/drawing/2014/main" id="{718C0E52-EA79-4725-9712-426081533B54}"/>
              </a:ext>
            </a:extLst>
          </p:cNvPr>
          <p:cNvPicPr>
            <a:picLocks noChangeAspect="1"/>
          </p:cNvPicPr>
          <p:nvPr/>
        </p:nvPicPr>
        <p:blipFill>
          <a:blip r:embed="rId2"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35341814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990600"/>
          </a:xfrm>
        </p:spPr>
        <p:txBody>
          <a:bodyPr>
            <a:normAutofit fontScale="90000"/>
          </a:bodyPr>
          <a:lstStyle/>
          <a:p>
            <a:pPr algn="ctr"/>
            <a:r>
              <a:rPr lang="en-US" sz="4000" b="1" dirty="0">
                <a:solidFill>
                  <a:schemeClr val="accent6"/>
                </a:solidFill>
              </a:rPr>
              <a:t>Co-Curricular </a:t>
            </a:r>
            <a:r>
              <a:rPr lang="en-US" sz="4000" b="1" dirty="0">
                <a:solidFill>
                  <a:schemeClr val="accent6"/>
                </a:solidFill>
                <a:hlinkClick r:id="rId3">
                  <a:extLst>
                    <a:ext uri="{A12FA001-AC4F-418D-AE19-62706E023703}">
                      <ahyp:hlinkClr xmlns="" xmlns:ahyp="http://schemas.microsoft.com/office/drawing/2018/hyperlinkcolor" val="tx"/>
                    </a:ext>
                  </a:extLst>
                </a:hlinkClick>
              </a:rPr>
              <a:t>Code</a:t>
            </a:r>
            <a:r>
              <a:rPr lang="en-US" sz="4000" b="1" dirty="0">
                <a:solidFill>
                  <a:schemeClr val="accent6"/>
                </a:solidFill>
              </a:rPr>
              <a:t> of Conduct </a:t>
            </a:r>
            <a:r>
              <a:rPr lang="en-US" sz="4000" b="1" dirty="0" smtClean="0">
                <a:solidFill>
                  <a:schemeClr val="accent6"/>
                </a:solidFill>
              </a:rPr>
              <a:t>Handbook</a:t>
            </a:r>
            <a:r>
              <a:rPr lang="en-US" sz="5300" b="1" dirty="0" smtClean="0">
                <a:solidFill>
                  <a:schemeClr val="accent6"/>
                </a:solidFill>
              </a:rPr>
              <a:t> </a:t>
            </a:r>
            <a:endParaRPr lang="en-US" b="1" dirty="0">
              <a:solidFill>
                <a:schemeClr val="accent6"/>
              </a:solidFill>
            </a:endParaRPr>
          </a:p>
        </p:txBody>
      </p:sp>
      <p:sp>
        <p:nvSpPr>
          <p:cNvPr id="3" name="Content Placeholder 2"/>
          <p:cNvSpPr>
            <a:spLocks noGrp="1"/>
          </p:cNvSpPr>
          <p:nvPr>
            <p:ph sz="quarter" idx="1"/>
          </p:nvPr>
        </p:nvSpPr>
        <p:spPr/>
        <p:txBody>
          <a:bodyPr>
            <a:noAutofit/>
          </a:bodyPr>
          <a:lstStyle/>
          <a:p>
            <a:pPr marL="0" indent="0">
              <a:buClr>
                <a:schemeClr val="accent6"/>
              </a:buClr>
              <a:buNone/>
            </a:pPr>
            <a:r>
              <a:rPr lang="en-US" sz="3200" b="1" dirty="0">
                <a:solidFill>
                  <a:schemeClr val="tx2"/>
                </a:solidFill>
              </a:rPr>
              <a:t>1) Purpose of the athletic program (pp. 1-2)</a:t>
            </a:r>
          </a:p>
          <a:p>
            <a:pPr marL="320040" lvl="1" indent="0">
              <a:buNone/>
            </a:pPr>
            <a:r>
              <a:rPr lang="en-US" sz="2800" dirty="0"/>
              <a:t>- </a:t>
            </a:r>
            <a:r>
              <a:rPr lang="en-US" sz="2400" dirty="0"/>
              <a:t>Vision, Mission, and Core Values (Faith, Learning, Respect, Leadership, Community, Responsibility)</a:t>
            </a:r>
          </a:p>
          <a:p>
            <a:pPr marL="662940" lvl="1" indent="-342900">
              <a:buFontTx/>
              <a:buChar char="-"/>
            </a:pPr>
            <a:r>
              <a:rPr lang="en-US" sz="2400" dirty="0"/>
              <a:t>Objectives – Provide an opportunity for spiritual, academic, physical and emotional growth</a:t>
            </a:r>
          </a:p>
          <a:p>
            <a:pPr marL="0" lvl="1" indent="0" defTabSz="744538">
              <a:buNone/>
            </a:pPr>
            <a:r>
              <a:rPr lang="en-US" sz="3200" b="1" dirty="0">
                <a:solidFill>
                  <a:schemeClr val="tx2"/>
                </a:solidFill>
              </a:rPr>
              <a:t>2) Academic Standards (pp. 4-5)</a:t>
            </a:r>
          </a:p>
          <a:p>
            <a:pPr marL="594360" lvl="2" indent="0">
              <a:buNone/>
            </a:pPr>
            <a:r>
              <a:rPr lang="en-US" sz="2600" dirty="0"/>
              <a:t> </a:t>
            </a:r>
            <a:endParaRPr lang="en-US" sz="2000" dirty="0"/>
          </a:p>
          <a:p>
            <a:pPr marL="1108710" lvl="2" indent="-514350">
              <a:buAutoNum type="alphaLcParenR"/>
            </a:pPr>
            <a:endParaRPr lang="en-US" sz="2000" dirty="0"/>
          </a:p>
          <a:p>
            <a:pPr algn="ctr">
              <a:buNone/>
            </a:pPr>
            <a:r>
              <a:rPr lang="en-US" sz="3200" dirty="0"/>
              <a:t> </a:t>
            </a:r>
          </a:p>
        </p:txBody>
      </p:sp>
      <p:pic>
        <p:nvPicPr>
          <p:cNvPr id="4" name="Content Placeholder 3" descr="New Logo.tif"/>
          <p:cNvPicPr>
            <a:picLocks noChangeAspect="1"/>
          </p:cNvPicPr>
          <p:nvPr/>
        </p:nvPicPr>
        <p:blipFill>
          <a:blip r:embed="rId4" cstate="print"/>
          <a:stretch>
            <a:fillRect/>
          </a:stretch>
        </p:blipFill>
        <p:spPr>
          <a:xfrm>
            <a:off x="304800" y="1143000"/>
            <a:ext cx="556953" cy="521561"/>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1676400"/>
            <a:ext cx="8836522" cy="6740307"/>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 Must pass </a:t>
            </a:r>
            <a:r>
              <a:rPr lang="en-US" sz="2400" b="1" dirty="0"/>
              <a:t>ALL</a:t>
            </a:r>
            <a:r>
              <a:rPr lang="en-US" sz="2400" dirty="0"/>
              <a:t> classes</a:t>
            </a:r>
          </a:p>
          <a:p>
            <a:pPr marL="457200" indent="-457200" algn="ctr">
              <a:buFont typeface="Wingdings" panose="05000000000000000000" pitchFamily="2" charset="2"/>
              <a:buChar char="ü"/>
            </a:pPr>
            <a:r>
              <a:rPr lang="en-US" sz="2400" dirty="0"/>
              <a:t>With an incomplete grade, the student is still eligible, unless the incomplete turns into a failure</a:t>
            </a:r>
          </a:p>
          <a:p>
            <a:pPr algn="ctr"/>
            <a:endParaRPr lang="en-US" sz="2400" dirty="0"/>
          </a:p>
          <a:p>
            <a:pPr lvl="1" indent="-457200">
              <a:buFont typeface="Wingdings" panose="05000000000000000000" pitchFamily="2" charset="2"/>
              <a:buChar char="Ø"/>
            </a:pPr>
            <a:r>
              <a:rPr lang="en-US" sz="2400" dirty="0"/>
              <a:t>Ineligibility period </a:t>
            </a:r>
          </a:p>
          <a:p>
            <a:pPr marL="800100" lvl="1" indent="-342900">
              <a:buFont typeface="Wingdings" panose="05000000000000000000" pitchFamily="2" charset="2"/>
              <a:buChar char="ü"/>
            </a:pPr>
            <a:r>
              <a:rPr lang="en-US" sz="2400" dirty="0"/>
              <a:t> </a:t>
            </a:r>
            <a:r>
              <a:rPr lang="en-US" sz="2400" dirty="0" smtClean="0"/>
              <a:t>Progress 1, 1</a:t>
            </a:r>
            <a:r>
              <a:rPr lang="en-US" sz="2400" baseline="30000" dirty="0" smtClean="0"/>
              <a:t>st</a:t>
            </a:r>
            <a:r>
              <a:rPr lang="en-US" sz="2400" dirty="0" smtClean="0"/>
              <a:t> quarter, Progress 2, 2</a:t>
            </a:r>
            <a:r>
              <a:rPr lang="en-US" sz="2400" baseline="30000" dirty="0" smtClean="0"/>
              <a:t>nd</a:t>
            </a:r>
            <a:r>
              <a:rPr lang="en-US" sz="2400" dirty="0" smtClean="0"/>
              <a:t> Quarter, Progress 3,</a:t>
            </a:r>
          </a:p>
          <a:p>
            <a:pPr lvl="1"/>
            <a:r>
              <a:rPr lang="en-US" sz="2400" dirty="0"/>
              <a:t>	</a:t>
            </a:r>
            <a:r>
              <a:rPr lang="en-US" sz="2400" dirty="0" smtClean="0"/>
              <a:t>3</a:t>
            </a:r>
            <a:r>
              <a:rPr lang="en-US" sz="2400" baseline="30000" dirty="0" smtClean="0"/>
              <a:t>rd</a:t>
            </a:r>
            <a:r>
              <a:rPr lang="en-US" sz="2400" dirty="0" smtClean="0"/>
              <a:t> Quarter </a:t>
            </a:r>
            <a:r>
              <a:rPr lang="en-US" sz="2400" dirty="0"/>
              <a:t>&amp; </a:t>
            </a:r>
            <a:r>
              <a:rPr lang="en-US" sz="2400" dirty="0" smtClean="0"/>
              <a:t> Progress 4 </a:t>
            </a:r>
            <a:r>
              <a:rPr lang="en-US" sz="2400" dirty="0"/>
              <a:t>- 8 school days for an F in one class, </a:t>
            </a:r>
            <a:r>
              <a:rPr lang="en-US" sz="2400" dirty="0" smtClean="0"/>
              <a:t>	15 </a:t>
            </a:r>
            <a:r>
              <a:rPr lang="en-US" sz="2400" dirty="0"/>
              <a:t>school days if you receive an F in two or more classes</a:t>
            </a:r>
            <a:r>
              <a:rPr lang="en-US" sz="2400" dirty="0" smtClean="0"/>
              <a:t>.</a:t>
            </a:r>
          </a:p>
          <a:p>
            <a:pPr lvl="1"/>
            <a:r>
              <a:rPr lang="en-US" sz="2400" dirty="0" smtClean="0"/>
              <a:t>	4</a:t>
            </a:r>
            <a:r>
              <a:rPr lang="en-US" sz="2400" baseline="30000" dirty="0" smtClean="0"/>
              <a:t>th</a:t>
            </a:r>
            <a:r>
              <a:rPr lang="en-US" sz="2400" dirty="0" smtClean="0"/>
              <a:t> </a:t>
            </a:r>
            <a:r>
              <a:rPr lang="en-US" sz="2400" dirty="0"/>
              <a:t>quarter - 21 days from the first legal day of a game/match </a:t>
            </a:r>
            <a:r>
              <a:rPr lang="en-US" sz="2400" dirty="0" smtClean="0"/>
              <a:t>	or </a:t>
            </a:r>
            <a:r>
              <a:rPr lang="en-US" sz="2400" dirty="0"/>
              <a:t>one-third of the fall season, per WIAA </a:t>
            </a:r>
            <a:r>
              <a:rPr lang="en-US" sz="2400" dirty="0" smtClean="0"/>
              <a:t>guidelines (the 4</a:t>
            </a:r>
            <a:r>
              <a:rPr lang="en-US" sz="2400" baseline="30000" dirty="0" smtClean="0"/>
              <a:t>th</a:t>
            </a:r>
            <a:r>
              <a:rPr lang="en-US" sz="2400" dirty="0" smtClean="0"/>
              <a:t> 	quarter ineligibility period will be served in the Fall)</a:t>
            </a:r>
            <a:endParaRPr lang="en-US" sz="2400" dirty="0"/>
          </a:p>
          <a:p>
            <a:pPr lvl="1"/>
            <a:endParaRPr lang="en-US" sz="2400" dirty="0"/>
          </a:p>
          <a:p>
            <a:pPr marL="800100" lvl="1" indent="-342900">
              <a:buFont typeface="Wingdings" panose="05000000000000000000" pitchFamily="2" charset="2"/>
              <a:buChar char="ü"/>
            </a:pPr>
            <a:r>
              <a:rPr lang="en-US" sz="2400" dirty="0"/>
              <a:t> Students that are ineligible will not be dismissed early from classes.</a:t>
            </a:r>
          </a:p>
          <a:p>
            <a:pPr lvl="1"/>
            <a:endParaRPr lang="en-US" sz="2400" dirty="0"/>
          </a:p>
          <a:p>
            <a:pPr lvl="1">
              <a:buFont typeface="Arial" pitchFamily="34" charset="0"/>
              <a:buChar char="•"/>
            </a:pPr>
            <a:endParaRPr lang="en-US" sz="3600" dirty="0"/>
          </a:p>
          <a:p>
            <a:pPr>
              <a:buFont typeface="Arial" pitchFamily="34" charset="0"/>
              <a:buChar char="•"/>
            </a:pPr>
            <a:endParaRPr lang="en-US" sz="3600" dirty="0"/>
          </a:p>
        </p:txBody>
      </p:sp>
      <p:pic>
        <p:nvPicPr>
          <p:cNvPr id="5" name="Content Placeholder 3" descr="New Logo.tif"/>
          <p:cNvPicPr>
            <a:picLocks noChangeAspect="1"/>
          </p:cNvPicPr>
          <p:nvPr/>
        </p:nvPicPr>
        <p:blipFill>
          <a:blip r:embed="rId2" cstate="print"/>
          <a:stretch>
            <a:fillRect/>
          </a:stretch>
        </p:blipFill>
        <p:spPr>
          <a:xfrm>
            <a:off x="304800" y="1143000"/>
            <a:ext cx="556953" cy="521561"/>
          </a:xfrm>
          <a:prstGeom prst="rect">
            <a:avLst/>
          </a:prstGeom>
        </p:spPr>
      </p:pic>
      <p:sp>
        <p:nvSpPr>
          <p:cNvPr id="6" name="Title 5">
            <a:extLst>
              <a:ext uri="{FF2B5EF4-FFF2-40B4-BE49-F238E27FC236}">
                <a16:creationId xmlns:a16="http://schemas.microsoft.com/office/drawing/2014/main" id="{EDC58A02-889A-46EB-8CB3-2F7FA0B4A6CE}"/>
              </a:ext>
            </a:extLst>
          </p:cNvPr>
          <p:cNvSpPr>
            <a:spLocks noGrp="1"/>
          </p:cNvSpPr>
          <p:nvPr>
            <p:ph type="title"/>
          </p:nvPr>
        </p:nvSpPr>
        <p:spPr/>
        <p:txBody>
          <a:bodyPr/>
          <a:lstStyle/>
          <a:p>
            <a:pPr algn="ctr"/>
            <a:r>
              <a:rPr lang="en-US" b="1" dirty="0"/>
              <a:t>Academic Ineligibility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775" y="1600200"/>
            <a:ext cx="8043545" cy="4708981"/>
          </a:xfrm>
          <a:prstGeom prst="rect">
            <a:avLst/>
          </a:prstGeom>
        </p:spPr>
        <p:txBody>
          <a:bodyPr wrap="square">
            <a:spAutoFit/>
          </a:bodyPr>
          <a:lstStyle/>
          <a:p>
            <a:r>
              <a:rPr lang="en-US" sz="3200" b="1" dirty="0">
                <a:solidFill>
                  <a:schemeClr val="tx2"/>
                </a:solidFill>
              </a:rPr>
              <a:t>3)  Description of Co-curricular Code Violations and Consequences (pp. 6-10)</a:t>
            </a:r>
          </a:p>
          <a:p>
            <a:pPr marL="800100" lvl="1" indent="-342900">
              <a:buFont typeface="Arial" panose="020B0604020202020204" pitchFamily="34" charset="0"/>
              <a:buChar char="•"/>
            </a:pPr>
            <a:r>
              <a:rPr lang="en-US" sz="2400" dirty="0"/>
              <a:t>Type I Violations</a:t>
            </a:r>
          </a:p>
          <a:p>
            <a:pPr marL="800100" lvl="1" indent="-342900">
              <a:buFont typeface="Arial" panose="020B0604020202020204" pitchFamily="34" charset="0"/>
              <a:buChar char="•"/>
            </a:pPr>
            <a:r>
              <a:rPr lang="en-US" sz="2400" dirty="0"/>
              <a:t>Type II Violations</a:t>
            </a:r>
          </a:p>
          <a:p>
            <a:pPr marL="800100" lvl="1" indent="-342900">
              <a:buFont typeface="Arial" panose="020B0604020202020204" pitchFamily="34" charset="0"/>
              <a:buChar char="•"/>
            </a:pPr>
            <a:r>
              <a:rPr lang="en-US" sz="2400" dirty="0"/>
              <a:t>Type III Violations</a:t>
            </a:r>
          </a:p>
          <a:p>
            <a:r>
              <a:rPr lang="en-US" sz="3200" b="1" dirty="0">
                <a:solidFill>
                  <a:schemeClr val="tx2"/>
                </a:solidFill>
              </a:rPr>
              <a:t>4) Reporting violations, Violation Review, and Appeal Process (pp. 10-13)</a:t>
            </a:r>
          </a:p>
          <a:p>
            <a:endParaRPr lang="en-US" sz="1600" b="1" dirty="0">
              <a:solidFill>
                <a:schemeClr val="tx2"/>
              </a:solidFill>
            </a:endParaRPr>
          </a:p>
          <a:p>
            <a:r>
              <a:rPr lang="en-US" sz="3200" b="1" dirty="0">
                <a:solidFill>
                  <a:schemeClr val="tx2"/>
                </a:solidFill>
              </a:rPr>
              <a:t>5) Additional Co-Curricular Guidelines (pp. 13-14)</a:t>
            </a:r>
          </a:p>
          <a:p>
            <a:pPr marL="742950" lvl="1" indent="-285750">
              <a:buFont typeface="Arial" panose="020B0604020202020204" pitchFamily="34" charset="0"/>
              <a:buChar char="•"/>
            </a:pPr>
            <a:r>
              <a:rPr lang="en-US" dirty="0"/>
              <a:t>Equipment/Uniforms, Insurance, Travel, Vacations, Single Sport, Open gyms.</a:t>
            </a:r>
            <a:endParaRPr lang="en-US" sz="3200" dirty="0">
              <a:solidFill>
                <a:schemeClr val="tx2"/>
              </a:solidFill>
            </a:endParaRPr>
          </a:p>
        </p:txBody>
      </p:sp>
      <p:sp>
        <p:nvSpPr>
          <p:cNvPr id="5" name="Title 1">
            <a:extLst>
              <a:ext uri="{FF2B5EF4-FFF2-40B4-BE49-F238E27FC236}">
                <a16:creationId xmlns:a16="http://schemas.microsoft.com/office/drawing/2014/main" id="{05FF9C74-C4FE-480F-81CF-53CED43B64A0}"/>
              </a:ext>
            </a:extLst>
          </p:cNvPr>
          <p:cNvSpPr>
            <a:spLocks noGrp="1"/>
          </p:cNvSpPr>
          <p:nvPr>
            <p:ph type="title"/>
          </p:nvPr>
        </p:nvSpPr>
        <p:spPr>
          <a:xfrm>
            <a:off x="612775" y="228600"/>
            <a:ext cx="8153400" cy="990600"/>
          </a:xfrm>
        </p:spPr>
        <p:txBody>
          <a:bodyPr>
            <a:normAutofit fontScale="90000"/>
          </a:bodyPr>
          <a:lstStyle/>
          <a:p>
            <a:pPr algn="ctr"/>
            <a:r>
              <a:rPr lang="en-US" sz="4000" b="1" dirty="0">
                <a:solidFill>
                  <a:schemeClr val="accent6"/>
                </a:solidFill>
              </a:rPr>
              <a:t>Co-Curricular </a:t>
            </a:r>
            <a:r>
              <a:rPr lang="en-US" sz="4000" b="1" dirty="0">
                <a:solidFill>
                  <a:schemeClr val="accent6"/>
                </a:solidFill>
                <a:hlinkClick r:id="rId2">
                  <a:extLst>
                    <a:ext uri="{A12FA001-AC4F-418D-AE19-62706E023703}">
                      <ahyp:hlinkClr xmlns="" xmlns:ahyp="http://schemas.microsoft.com/office/drawing/2018/hyperlinkcolor" val="tx"/>
                    </a:ext>
                  </a:extLst>
                </a:hlinkClick>
              </a:rPr>
              <a:t>Code</a:t>
            </a:r>
            <a:r>
              <a:rPr lang="en-US" sz="4000" b="1" dirty="0">
                <a:solidFill>
                  <a:schemeClr val="accent6"/>
                </a:solidFill>
              </a:rPr>
              <a:t> of Conduct Handbook</a:t>
            </a:r>
            <a:r>
              <a:rPr lang="en-US" sz="5300" b="1" dirty="0">
                <a:solidFill>
                  <a:schemeClr val="accent6"/>
                </a:solidFill>
              </a:rPr>
              <a:t> </a:t>
            </a:r>
            <a:endParaRPr lang="en-US" b="1" dirty="0">
              <a:solidFill>
                <a:schemeClr val="accent6"/>
              </a:solidFill>
            </a:endParaRPr>
          </a:p>
        </p:txBody>
      </p:sp>
      <p:pic>
        <p:nvPicPr>
          <p:cNvPr id="7" name="Content Placeholder 3" descr="New Logo.tif">
            <a:extLst>
              <a:ext uri="{FF2B5EF4-FFF2-40B4-BE49-F238E27FC236}">
                <a16:creationId xmlns:a16="http://schemas.microsoft.com/office/drawing/2014/main" id="{B08E1ABC-D81E-4205-B2F8-3EE1789B96EC}"/>
              </a:ext>
            </a:extLst>
          </p:cNvPr>
          <p:cNvPicPr>
            <a:picLocks noChangeAspect="1"/>
          </p:cNvPicPr>
          <p:nvPr/>
        </p:nvPicPr>
        <p:blipFill>
          <a:blip r:embed="rId3"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21613398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6"/>
                </a:solidFill>
              </a:rPr>
              <a:t>WIAA Athletic Eligibility Information</a:t>
            </a:r>
          </a:p>
        </p:txBody>
      </p:sp>
      <p:sp>
        <p:nvSpPr>
          <p:cNvPr id="3" name="Content Placeholder 2"/>
          <p:cNvSpPr>
            <a:spLocks noGrp="1"/>
          </p:cNvSpPr>
          <p:nvPr>
            <p:ph sz="quarter" idx="1"/>
          </p:nvPr>
        </p:nvSpPr>
        <p:spPr/>
        <p:txBody>
          <a:bodyPr>
            <a:normAutofit fontScale="85000" lnSpcReduction="10000"/>
          </a:bodyPr>
          <a:lstStyle/>
          <a:p>
            <a:r>
              <a:rPr lang="en-US" sz="2800" dirty="0"/>
              <a:t>The purpose of the WIAA Athletic Eligibility Bulletin is to summarize the WIAA Official Handbook.</a:t>
            </a:r>
          </a:p>
          <a:p>
            <a:r>
              <a:rPr lang="en-US" sz="2800" dirty="0"/>
              <a:t>Topics discussed include: </a:t>
            </a:r>
          </a:p>
          <a:p>
            <a:pPr lvl="1"/>
            <a:r>
              <a:rPr lang="en-US" sz="2500" b="1" dirty="0"/>
              <a:t>Attendance</a:t>
            </a:r>
            <a:r>
              <a:rPr lang="en-US" sz="2500" dirty="0"/>
              <a:t> </a:t>
            </a:r>
            <a:r>
              <a:rPr lang="en-US" sz="1700" dirty="0"/>
              <a:t>(must be enrolled as a full time student), </a:t>
            </a:r>
          </a:p>
          <a:p>
            <a:pPr lvl="1"/>
            <a:r>
              <a:rPr lang="en-US" sz="2500" b="1" dirty="0"/>
              <a:t>Determining Residence and Transfers </a:t>
            </a:r>
            <a:r>
              <a:rPr lang="en-US" sz="1700" dirty="0"/>
              <a:t>(transferring schools may result in restrictions on eligibility), </a:t>
            </a:r>
            <a:r>
              <a:rPr lang="en-US" sz="2500" dirty="0"/>
              <a:t> </a:t>
            </a:r>
          </a:p>
          <a:p>
            <a:pPr lvl="1"/>
            <a:r>
              <a:rPr lang="en-US" sz="2500" b="1" dirty="0"/>
              <a:t>Training and Conduct </a:t>
            </a:r>
            <a:r>
              <a:rPr lang="en-US" sz="1700" b="1" dirty="0"/>
              <a:t>(speaks to: abiding by school’s Code of Conduct, disqualification from a contest for flagrant or unsportsmanlike conduct, and conduct toward officials.) </a:t>
            </a:r>
            <a:r>
              <a:rPr lang="en-US" sz="2500" dirty="0"/>
              <a:t> </a:t>
            </a:r>
          </a:p>
          <a:p>
            <a:pPr lvl="1"/>
            <a:r>
              <a:rPr lang="en-US" sz="2500" b="1" dirty="0"/>
              <a:t>Amateur Status </a:t>
            </a:r>
            <a:r>
              <a:rPr lang="en-US" sz="1700" b="1" dirty="0"/>
              <a:t>(may not accept cash for athletic accomplishments, may not receive compensation for use of name, picture, etc. for athletic performance, may not provide endorsement in the promotion of an advertisement and/or profit making event. </a:t>
            </a:r>
          </a:p>
          <a:p>
            <a:pPr lvl="1"/>
            <a:r>
              <a:rPr lang="en-US" sz="2500" b="1" dirty="0"/>
              <a:t>Sports Activities Outside of School </a:t>
            </a:r>
            <a:r>
              <a:rPr lang="en-US" sz="1700" b="1" dirty="0"/>
              <a:t>(athletes may compete in not more than two non-school competitions with school approval during each regular sport season)</a:t>
            </a:r>
            <a:endParaRPr lang="en-US" sz="2500" dirty="0"/>
          </a:p>
        </p:txBody>
      </p:sp>
      <p:pic>
        <p:nvPicPr>
          <p:cNvPr id="5" name="Content Placeholder 3" descr="New Logo.tif">
            <a:extLst>
              <a:ext uri="{FF2B5EF4-FFF2-40B4-BE49-F238E27FC236}">
                <a16:creationId xmlns:a16="http://schemas.microsoft.com/office/drawing/2014/main" id="{45A5218A-247C-4EE9-B694-ACA7A8D04BB1}"/>
              </a:ext>
            </a:extLst>
          </p:cNvPr>
          <p:cNvPicPr>
            <a:picLocks noChangeAspect="1"/>
          </p:cNvPicPr>
          <p:nvPr/>
        </p:nvPicPr>
        <p:blipFill>
          <a:blip r:embed="rId2"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10996665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6"/>
                </a:solidFill>
              </a:rPr>
              <a:t>Concussion/Sudden Cardiac Arrest </a:t>
            </a:r>
            <a:r>
              <a:rPr lang="en-US" b="1" dirty="0">
                <a:solidFill>
                  <a:schemeClr val="accent6"/>
                </a:solidFill>
              </a:rPr>
              <a:t>Information</a:t>
            </a:r>
          </a:p>
        </p:txBody>
      </p:sp>
      <p:sp>
        <p:nvSpPr>
          <p:cNvPr id="3" name="Content Placeholder 2"/>
          <p:cNvSpPr>
            <a:spLocks noGrp="1"/>
          </p:cNvSpPr>
          <p:nvPr>
            <p:ph sz="quarter" idx="1"/>
          </p:nvPr>
        </p:nvSpPr>
        <p:spPr/>
        <p:txBody>
          <a:bodyPr>
            <a:normAutofit lnSpcReduction="10000"/>
          </a:bodyPr>
          <a:lstStyle/>
          <a:p>
            <a:pPr marL="0" indent="0" algn="ctr">
              <a:buNone/>
            </a:pPr>
            <a:r>
              <a:rPr lang="en-US" dirty="0"/>
              <a:t>Please take the time to read the </a:t>
            </a:r>
            <a:r>
              <a:rPr lang="en-US" dirty="0" smtClean="0"/>
              <a:t>documents about Concussion and Head Injury as well as Sudden Cardiac Information.</a:t>
            </a:r>
            <a:endParaRPr lang="en-US" sz="2400" b="1" dirty="0"/>
          </a:p>
          <a:p>
            <a:pPr marL="0" indent="0">
              <a:buNone/>
            </a:pPr>
            <a:endParaRPr lang="en-US" sz="2800" dirty="0"/>
          </a:p>
          <a:p>
            <a:pPr marL="0" indent="0">
              <a:buNone/>
            </a:pPr>
            <a:r>
              <a:rPr lang="en-US" sz="2800" dirty="0"/>
              <a:t>It is extremely important to educate yourselves on </a:t>
            </a:r>
            <a:r>
              <a:rPr lang="en-US" sz="2800" dirty="0" smtClean="0"/>
              <a:t>these </a:t>
            </a:r>
            <a:r>
              <a:rPr lang="en-US" sz="2800" dirty="0"/>
              <a:t>particularly important </a:t>
            </a:r>
            <a:r>
              <a:rPr lang="en-US" sz="2800" dirty="0" smtClean="0"/>
              <a:t>topics.  </a:t>
            </a:r>
            <a:r>
              <a:rPr lang="en-US" sz="2800" dirty="0"/>
              <a:t>If you ever have any questions concerning </a:t>
            </a:r>
            <a:r>
              <a:rPr lang="en-US" sz="2800" dirty="0" smtClean="0"/>
              <a:t>concussions or sudden cardiac arrest, </a:t>
            </a:r>
            <a:r>
              <a:rPr lang="en-US" sz="2800" dirty="0"/>
              <a:t>please contact our trainer Tyler Schwarz.  He should always be the first step in determining whether the athlete has a concussion.</a:t>
            </a:r>
          </a:p>
        </p:txBody>
      </p:sp>
      <p:pic>
        <p:nvPicPr>
          <p:cNvPr id="5" name="Content Placeholder 3" descr="New Logo.tif">
            <a:extLst>
              <a:ext uri="{FF2B5EF4-FFF2-40B4-BE49-F238E27FC236}">
                <a16:creationId xmlns:a16="http://schemas.microsoft.com/office/drawing/2014/main" id="{D4D544EE-8142-4377-858A-28305E56D143}"/>
              </a:ext>
            </a:extLst>
          </p:cNvPr>
          <p:cNvPicPr>
            <a:picLocks noChangeAspect="1"/>
          </p:cNvPicPr>
          <p:nvPr/>
        </p:nvPicPr>
        <p:blipFill>
          <a:blip r:embed="rId2"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1421516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0"/>
            <a:ext cx="9144000" cy="1219200"/>
          </a:xfrm>
        </p:spPr>
        <p:txBody>
          <a:bodyPr>
            <a:noAutofit/>
          </a:bodyPr>
          <a:lstStyle/>
          <a:p>
            <a:pPr algn="ctr"/>
            <a:r>
              <a:rPr lang="en-US" sz="3600" b="1" dirty="0"/>
              <a:t>Participation Requirements for SMSA Athletics</a:t>
            </a:r>
            <a:r>
              <a:rPr lang="en-US" sz="3600" dirty="0"/>
              <a:t/>
            </a:r>
            <a:br>
              <a:rPr lang="en-US" sz="3600" dirty="0"/>
            </a:br>
            <a:r>
              <a:rPr lang="en-US" sz="2400" dirty="0">
                <a:solidFill>
                  <a:srgbClr val="FF0000"/>
                </a:solidFill>
              </a:rPr>
              <a:t>The following </a:t>
            </a:r>
            <a:r>
              <a:rPr lang="en-US" sz="2400" b="1" u="sng" dirty="0">
                <a:solidFill>
                  <a:srgbClr val="FF0000"/>
                </a:solidFill>
              </a:rPr>
              <a:t>must</a:t>
            </a:r>
            <a:r>
              <a:rPr lang="en-US" sz="2400" dirty="0">
                <a:solidFill>
                  <a:srgbClr val="FF0000"/>
                </a:solidFill>
              </a:rPr>
              <a:t> be completed before participating in practice:</a:t>
            </a:r>
            <a:endParaRPr lang="en-US" sz="3600" dirty="0">
              <a:solidFill>
                <a:srgbClr val="FF0000"/>
              </a:solidFill>
            </a:endParaRPr>
          </a:p>
        </p:txBody>
      </p:sp>
      <p:sp>
        <p:nvSpPr>
          <p:cNvPr id="12" name="Content Placeholder 11"/>
          <p:cNvSpPr>
            <a:spLocks noGrp="1"/>
          </p:cNvSpPr>
          <p:nvPr>
            <p:ph sz="quarter" idx="1"/>
          </p:nvPr>
        </p:nvSpPr>
        <p:spPr>
          <a:xfrm>
            <a:off x="612648" y="1600200"/>
            <a:ext cx="8153400" cy="5410200"/>
          </a:xfrm>
        </p:spPr>
        <p:txBody>
          <a:bodyPr>
            <a:normAutofit/>
          </a:bodyPr>
          <a:lstStyle/>
          <a:p>
            <a:pPr>
              <a:buSzPct val="120000"/>
              <a:buFont typeface="Wingdings" pitchFamily="2" charset="2"/>
              <a:buChar char="Ü"/>
            </a:pPr>
            <a:r>
              <a:rPr lang="en-US" sz="2400" dirty="0"/>
              <a:t>Page 1 – Liability Waiver, Code of Conduct, WIAA Eligibility</a:t>
            </a:r>
          </a:p>
          <a:p>
            <a:pPr>
              <a:buSzPct val="120000"/>
              <a:buFont typeface="Wingdings" pitchFamily="2" charset="2"/>
              <a:buChar char="Ü"/>
            </a:pPr>
            <a:r>
              <a:rPr lang="en-US" sz="2400" dirty="0"/>
              <a:t>Page 2 -WIAA Alternate Year </a:t>
            </a:r>
            <a:r>
              <a:rPr lang="en-US" sz="2400" u="sng" dirty="0"/>
              <a:t>or</a:t>
            </a:r>
            <a:r>
              <a:rPr lang="en-US" sz="2400" dirty="0"/>
              <a:t> WIAA Physical Permit </a:t>
            </a:r>
          </a:p>
          <a:p>
            <a:pPr marL="0" indent="0">
              <a:buSzPct val="120000"/>
              <a:buNone/>
            </a:pPr>
            <a:r>
              <a:rPr lang="en-US" sz="2400" dirty="0"/>
              <a:t>	Physical – Typically Grades 5, 7, 9, 11</a:t>
            </a:r>
          </a:p>
          <a:p>
            <a:pPr marL="0" indent="0">
              <a:buSzPct val="120000"/>
              <a:buNone/>
            </a:pPr>
            <a:r>
              <a:rPr lang="en-US" sz="2400" dirty="0"/>
              <a:t>	Alternate Year–Typically Grades 6, 8, 10, 12</a:t>
            </a:r>
          </a:p>
          <a:p>
            <a:pPr>
              <a:buSzPct val="120000"/>
              <a:buFont typeface="Wingdings" pitchFamily="2" charset="2"/>
              <a:buChar char="Ü"/>
            </a:pPr>
            <a:r>
              <a:rPr lang="en-US" sz="2400" dirty="0"/>
              <a:t>Page 3 – </a:t>
            </a:r>
            <a:r>
              <a:rPr lang="en-US" sz="2400" dirty="0" smtClean="0"/>
              <a:t>Concussion/Sudden Cardiac Arrest Agreement Form</a:t>
            </a:r>
            <a:endParaRPr lang="en-US" sz="2400" dirty="0"/>
          </a:p>
          <a:p>
            <a:pPr>
              <a:buSzPct val="120000"/>
              <a:buFont typeface="Wingdings" pitchFamily="2" charset="2"/>
              <a:buChar char="Ü"/>
            </a:pPr>
            <a:r>
              <a:rPr lang="en-US" sz="2400" dirty="0"/>
              <a:t>Page 4 – Medical Information and Emergency Consent</a:t>
            </a:r>
          </a:p>
          <a:p>
            <a:pPr marL="365760" lvl="1" indent="0">
              <a:buSzPct val="120000"/>
              <a:buNone/>
            </a:pPr>
            <a:r>
              <a:rPr lang="en-US" sz="1800" dirty="0">
                <a:solidFill>
                  <a:srgbClr val="FF0000"/>
                </a:solidFill>
              </a:rPr>
              <a:t>(The next four slides show what these forms look like.  These forms can be found on the bottom of the Athletics page of the Springs Website.  Please return these forms as soon as possible.  You can scan and email to </a:t>
            </a:r>
            <a:r>
              <a:rPr lang="en-US" sz="1800" dirty="0">
                <a:solidFill>
                  <a:srgbClr val="FF0000"/>
                </a:solidFill>
                <a:hlinkClick r:id="rId2"/>
              </a:rPr>
              <a:t>ghoffmann@smsacademy.org</a:t>
            </a:r>
            <a:r>
              <a:rPr lang="en-US" sz="1800" dirty="0">
                <a:solidFill>
                  <a:srgbClr val="FF0000"/>
                </a:solidFill>
              </a:rPr>
              <a:t>, drop them off at school, or give them to your coaches at weight training or open gyms.)</a:t>
            </a:r>
          </a:p>
        </p:txBody>
      </p:sp>
      <p:pic>
        <p:nvPicPr>
          <p:cNvPr id="13" name="Content Placeholder 3" descr="New Logo.tif"/>
          <p:cNvPicPr>
            <a:picLocks noChangeAspect="1"/>
          </p:cNvPicPr>
          <p:nvPr/>
        </p:nvPicPr>
        <p:blipFill>
          <a:blip r:embed="rId3" cstate="print"/>
          <a:stretch>
            <a:fillRect/>
          </a:stretch>
        </p:blipFill>
        <p:spPr>
          <a:xfrm>
            <a:off x="304801" y="1066800"/>
            <a:ext cx="533400" cy="499505"/>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2EC1B-66F9-4E2D-A6B9-EC6572C08FA6}"/>
              </a:ext>
            </a:extLst>
          </p:cNvPr>
          <p:cNvSpPr>
            <a:spLocks noGrp="1"/>
          </p:cNvSpPr>
          <p:nvPr>
            <p:ph type="title"/>
          </p:nvPr>
        </p:nvSpPr>
        <p:spPr/>
        <p:txBody>
          <a:bodyPr>
            <a:normAutofit fontScale="90000"/>
          </a:bodyPr>
          <a:lstStyle/>
          <a:p>
            <a:pPr algn="ctr"/>
            <a:r>
              <a:rPr lang="en-US" b="1" dirty="0"/>
              <a:t>Liability Wavier, Code of Conduct, WIAA Eligibility</a:t>
            </a:r>
          </a:p>
        </p:txBody>
      </p:sp>
      <p:pic>
        <p:nvPicPr>
          <p:cNvPr id="7" name="Content Placeholder 6" descr="A screenshot of a cell phone&#10;&#10;Description automatically generated">
            <a:extLst>
              <a:ext uri="{FF2B5EF4-FFF2-40B4-BE49-F238E27FC236}">
                <a16:creationId xmlns:a16="http://schemas.microsoft.com/office/drawing/2014/main" id="{29ECC46B-8C09-4FB2-9ABF-6799F4D7BBA8}"/>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59322"/>
          <a:stretch/>
        </p:blipFill>
        <p:spPr>
          <a:xfrm>
            <a:off x="612648" y="1828800"/>
            <a:ext cx="7888936" cy="4152900"/>
          </a:xfrm>
        </p:spPr>
      </p:pic>
      <p:pic>
        <p:nvPicPr>
          <p:cNvPr id="9" name="Content Placeholder 3" descr="New Logo.tif">
            <a:extLst>
              <a:ext uri="{FF2B5EF4-FFF2-40B4-BE49-F238E27FC236}">
                <a16:creationId xmlns:a16="http://schemas.microsoft.com/office/drawing/2014/main" id="{1D91B3EF-F668-4166-A3AC-18DDC1602328}"/>
              </a:ext>
            </a:extLst>
          </p:cNvPr>
          <p:cNvPicPr>
            <a:picLocks noChangeAspect="1"/>
          </p:cNvPicPr>
          <p:nvPr/>
        </p:nvPicPr>
        <p:blipFill>
          <a:blip r:embed="rId3"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9007595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91AC-E41F-4A97-93F1-C204969D7ACE}"/>
              </a:ext>
            </a:extLst>
          </p:cNvPr>
          <p:cNvSpPr>
            <a:spLocks noGrp="1"/>
          </p:cNvSpPr>
          <p:nvPr>
            <p:ph type="title"/>
          </p:nvPr>
        </p:nvSpPr>
        <p:spPr/>
        <p:txBody>
          <a:bodyPr>
            <a:normAutofit fontScale="90000"/>
          </a:bodyPr>
          <a:lstStyle/>
          <a:p>
            <a:pPr algn="ctr"/>
            <a:r>
              <a:rPr lang="en-US" b="1" dirty="0"/>
              <a:t>WIAA Alternate Year or </a:t>
            </a:r>
            <a:br>
              <a:rPr lang="en-US" b="1" dirty="0"/>
            </a:br>
            <a:r>
              <a:rPr lang="en-US" b="1" dirty="0"/>
              <a:t>WIAA Physical Permit</a:t>
            </a:r>
          </a:p>
        </p:txBody>
      </p:sp>
      <p:pic>
        <p:nvPicPr>
          <p:cNvPr id="5" name="Content Placeholder 4" descr="A screenshot of a cell phone&#10;&#10;Description automatically generated">
            <a:extLst>
              <a:ext uri="{FF2B5EF4-FFF2-40B4-BE49-F238E27FC236}">
                <a16:creationId xmlns:a16="http://schemas.microsoft.com/office/drawing/2014/main" id="{A77A742A-ACA5-4EF3-B68B-FCC4229C06A0}"/>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b="44068"/>
          <a:stretch/>
        </p:blipFill>
        <p:spPr>
          <a:xfrm>
            <a:off x="1066800" y="1752600"/>
            <a:ext cx="6858000" cy="4964016"/>
          </a:xfrm>
        </p:spPr>
      </p:pic>
      <p:pic>
        <p:nvPicPr>
          <p:cNvPr id="7" name="Content Placeholder 3" descr="New Logo.tif">
            <a:extLst>
              <a:ext uri="{FF2B5EF4-FFF2-40B4-BE49-F238E27FC236}">
                <a16:creationId xmlns:a16="http://schemas.microsoft.com/office/drawing/2014/main" id="{4926FE97-FA1B-4F06-98D3-681DE2AF1FF8}"/>
              </a:ext>
            </a:extLst>
          </p:cNvPr>
          <p:cNvPicPr>
            <a:picLocks noChangeAspect="1"/>
          </p:cNvPicPr>
          <p:nvPr/>
        </p:nvPicPr>
        <p:blipFill>
          <a:blip r:embed="rId3"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4586188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Concussion/Sudden Cardiac Arrest Agreement Form</a:t>
            </a:r>
            <a:endParaRPr lang="en-US" dirty="0"/>
          </a:p>
        </p:txBody>
      </p:sp>
      <p:sp>
        <p:nvSpPr>
          <p:cNvPr id="3" name="Content Placeholder 2"/>
          <p:cNvSpPr>
            <a:spLocks noGrp="1"/>
          </p:cNvSpPr>
          <p:nvPr>
            <p:ph sz="quarter"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06531990"/>
              </p:ext>
            </p:extLst>
          </p:nvPr>
        </p:nvGraphicFramePr>
        <p:xfrm>
          <a:off x="3276600" y="1637888"/>
          <a:ext cx="3886200" cy="5029662"/>
        </p:xfrm>
        <a:graphic>
          <a:graphicData uri="http://schemas.openxmlformats.org/presentationml/2006/ole">
            <mc:AlternateContent xmlns:mc="http://schemas.openxmlformats.org/markup-compatibility/2006">
              <mc:Choice xmlns:v="urn:schemas-microsoft-com:vml" Requires="v">
                <p:oleObj spid="_x0000_s1031" name="Acrobat Document" r:id="rId3" imgW="5829042" imgH="7543800" progId="AcroExch.Document.DC">
                  <p:embed/>
                </p:oleObj>
              </mc:Choice>
              <mc:Fallback>
                <p:oleObj name="Acrobat Document" r:id="rId3" imgW="5829042" imgH="7543800" progId="AcroExch.Document.DC">
                  <p:embed/>
                  <p:pic>
                    <p:nvPicPr>
                      <p:cNvPr id="0" name=""/>
                      <p:cNvPicPr/>
                      <p:nvPr/>
                    </p:nvPicPr>
                    <p:blipFill>
                      <a:blip r:embed="rId4"/>
                      <a:stretch>
                        <a:fillRect/>
                      </a:stretch>
                    </p:blipFill>
                    <p:spPr>
                      <a:xfrm>
                        <a:off x="3276600" y="1637888"/>
                        <a:ext cx="3886200" cy="5029662"/>
                      </a:xfrm>
                      <a:prstGeom prst="rect">
                        <a:avLst/>
                      </a:prstGeom>
                    </p:spPr>
                  </p:pic>
                </p:oleObj>
              </mc:Fallback>
            </mc:AlternateContent>
          </a:graphicData>
        </a:graphic>
      </p:graphicFrame>
    </p:spTree>
    <p:extLst>
      <p:ext uri="{BB962C8B-B14F-4D97-AF65-F5344CB8AC3E}">
        <p14:creationId xmlns:p14="http://schemas.microsoft.com/office/powerpoint/2010/main" val="26873551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3302-CCEE-4D43-909C-19605D6F258E}"/>
              </a:ext>
            </a:extLst>
          </p:cNvPr>
          <p:cNvSpPr>
            <a:spLocks noGrp="1"/>
          </p:cNvSpPr>
          <p:nvPr>
            <p:ph type="title"/>
          </p:nvPr>
        </p:nvSpPr>
        <p:spPr/>
        <p:txBody>
          <a:bodyPr>
            <a:normAutofit fontScale="90000"/>
          </a:bodyPr>
          <a:lstStyle/>
          <a:p>
            <a:pPr algn="ctr"/>
            <a:r>
              <a:rPr lang="en-US" b="1" dirty="0"/>
              <a:t>Medical Information and </a:t>
            </a:r>
            <a:br>
              <a:rPr lang="en-US" b="1" dirty="0"/>
            </a:br>
            <a:r>
              <a:rPr lang="en-US" b="1" dirty="0"/>
              <a:t>Emergency Consent</a:t>
            </a:r>
          </a:p>
        </p:txBody>
      </p:sp>
      <p:pic>
        <p:nvPicPr>
          <p:cNvPr id="5" name="Content Placeholder 4" descr="A screenshot of text&#10;&#10;Description automatically generated">
            <a:extLst>
              <a:ext uri="{FF2B5EF4-FFF2-40B4-BE49-F238E27FC236}">
                <a16:creationId xmlns:a16="http://schemas.microsoft.com/office/drawing/2014/main" id="{6C264931-4DB4-4C95-A4A4-B428385830B4}"/>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b="49152"/>
          <a:stretch/>
        </p:blipFill>
        <p:spPr>
          <a:xfrm>
            <a:off x="990600" y="1905000"/>
            <a:ext cx="6858000" cy="4512742"/>
          </a:xfrm>
        </p:spPr>
      </p:pic>
      <p:pic>
        <p:nvPicPr>
          <p:cNvPr id="7" name="Content Placeholder 3" descr="New Logo.tif">
            <a:extLst>
              <a:ext uri="{FF2B5EF4-FFF2-40B4-BE49-F238E27FC236}">
                <a16:creationId xmlns:a16="http://schemas.microsoft.com/office/drawing/2014/main" id="{B5792680-8D87-42A1-92D7-FEE18A6F4778}"/>
              </a:ext>
            </a:extLst>
          </p:cNvPr>
          <p:cNvPicPr>
            <a:picLocks noChangeAspect="1"/>
          </p:cNvPicPr>
          <p:nvPr/>
        </p:nvPicPr>
        <p:blipFill>
          <a:blip r:embed="rId3"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32194999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Ledger Way Core Values</a:t>
            </a:r>
            <a:endParaRPr lang="en-US" dirty="0"/>
          </a:p>
        </p:txBody>
      </p:sp>
      <p:sp>
        <p:nvSpPr>
          <p:cNvPr id="3" name="Content Placeholder 2"/>
          <p:cNvSpPr>
            <a:spLocks noGrp="1"/>
          </p:cNvSpPr>
          <p:nvPr>
            <p:ph sz="quarter" idx="1"/>
          </p:nvPr>
        </p:nvSpPr>
        <p:spPr/>
        <p:txBody>
          <a:bodyPr>
            <a:noAutofit/>
          </a:bodyPr>
          <a:lstStyle/>
          <a:p>
            <a:r>
              <a:rPr lang="en-US" sz="1800" b="1" dirty="0" smtClean="0"/>
              <a:t>Faith</a:t>
            </a:r>
            <a:r>
              <a:rPr lang="en-US" sz="1800" dirty="0" smtClean="0"/>
              <a:t> - We </a:t>
            </a:r>
            <a:r>
              <a:rPr lang="en-US" sz="1800" dirty="0"/>
              <a:t>live our Catholic Faith in both word and action. We are disciples of Jesus Christ, called to be living examples of both faith and stewardship</a:t>
            </a:r>
            <a:r>
              <a:rPr lang="en-US" sz="1800" dirty="0" smtClean="0"/>
              <a:t>.</a:t>
            </a:r>
          </a:p>
          <a:p>
            <a:r>
              <a:rPr lang="en-US" sz="1800" b="1" dirty="0" smtClean="0"/>
              <a:t>Learning</a:t>
            </a:r>
            <a:r>
              <a:rPr lang="en-US" sz="1800" dirty="0" smtClean="0"/>
              <a:t> -We </a:t>
            </a:r>
            <a:r>
              <a:rPr lang="en-US" sz="1800" dirty="0"/>
              <a:t>are committed to excellence in education through personal growth and achievement. We strive to be inquisitive critical thinkers, problem solvers, and team players</a:t>
            </a:r>
            <a:r>
              <a:rPr lang="en-US" sz="1800" dirty="0" smtClean="0"/>
              <a:t>.</a:t>
            </a:r>
          </a:p>
          <a:p>
            <a:r>
              <a:rPr lang="en-US" sz="1800" b="1" dirty="0" smtClean="0"/>
              <a:t>Respect</a:t>
            </a:r>
            <a:r>
              <a:rPr lang="en-US" sz="1800" dirty="0" smtClean="0"/>
              <a:t> - We </a:t>
            </a:r>
            <a:r>
              <a:rPr lang="en-US" sz="1800" dirty="0"/>
              <a:t>treat God’s people with respect and kindness at all times. We acknowledge our differences, offering compassion, empathy and tolerance.</a:t>
            </a:r>
          </a:p>
          <a:p>
            <a:r>
              <a:rPr lang="en-US" sz="1800" b="1" dirty="0" smtClean="0"/>
              <a:t>Leadership</a:t>
            </a:r>
            <a:r>
              <a:rPr lang="en-US" sz="1800" dirty="0" smtClean="0"/>
              <a:t> - We </a:t>
            </a:r>
            <a:r>
              <a:rPr lang="en-US" sz="1800" dirty="0"/>
              <a:t>are devoted to a life of servant leadership, going above and beyond to serve the school, parish, community and world. We are responsible citizens and Christians committed to living life, promoting peace, and fostering social justice</a:t>
            </a:r>
            <a:r>
              <a:rPr lang="en-US" sz="1800" dirty="0" smtClean="0"/>
              <a:t>.</a:t>
            </a:r>
          </a:p>
          <a:p>
            <a:r>
              <a:rPr lang="en-US" sz="1800" b="1" dirty="0" smtClean="0"/>
              <a:t>Community</a:t>
            </a:r>
            <a:r>
              <a:rPr lang="en-US" sz="1800" dirty="0" smtClean="0"/>
              <a:t> - We </a:t>
            </a:r>
            <a:r>
              <a:rPr lang="en-US" sz="1800" dirty="0"/>
              <a:t>foster a welcoming, supportive, engaging and collaborative community that works in unison to overcome challenges and celebrate success. Together we honor our traditions and work in partnership to advance our institution</a:t>
            </a:r>
            <a:r>
              <a:rPr lang="en-US" sz="1800" dirty="0" smtClean="0"/>
              <a:t>.</a:t>
            </a:r>
          </a:p>
          <a:p>
            <a:r>
              <a:rPr lang="en-US" sz="1800" b="1" dirty="0" smtClean="0"/>
              <a:t>Responsibility</a:t>
            </a:r>
            <a:r>
              <a:rPr lang="en-US" sz="1800" dirty="0" smtClean="0"/>
              <a:t> - We </a:t>
            </a:r>
            <a:r>
              <a:rPr lang="en-US" sz="1800" dirty="0"/>
              <a:t>lead by example and are accountable for our actions, even when it’s difficult. We affirm sound judgement and trustworthy behavior.</a:t>
            </a:r>
            <a:r>
              <a:rPr lang="en-US" sz="2000" dirty="0"/>
              <a:t/>
            </a:r>
            <a:br>
              <a:rPr lang="en-US" sz="2000" dirty="0"/>
            </a:br>
            <a:endParaRPr lang="en-US" sz="2000" dirty="0"/>
          </a:p>
        </p:txBody>
      </p:sp>
    </p:spTree>
    <p:extLst>
      <p:ext uri="{BB962C8B-B14F-4D97-AF65-F5344CB8AC3E}">
        <p14:creationId xmlns:p14="http://schemas.microsoft.com/office/powerpoint/2010/main" val="167557032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28600" y="228600"/>
            <a:ext cx="8610600" cy="838200"/>
          </a:xfrm>
        </p:spPr>
        <p:txBody>
          <a:bodyPr>
            <a:noAutofit/>
          </a:bodyPr>
          <a:lstStyle/>
          <a:p>
            <a:pPr algn="ctr"/>
            <a:r>
              <a:rPr lang="en-US" sz="5400" b="1" dirty="0">
                <a:solidFill>
                  <a:srgbClr val="C00000"/>
                </a:solidFill>
              </a:rPr>
              <a:t>Schedules</a:t>
            </a:r>
          </a:p>
        </p:txBody>
      </p:sp>
      <p:sp>
        <p:nvSpPr>
          <p:cNvPr id="11" name="Subtitle 10"/>
          <p:cNvSpPr>
            <a:spLocks noGrp="1"/>
          </p:cNvSpPr>
          <p:nvPr>
            <p:ph type="subTitle" idx="1"/>
          </p:nvPr>
        </p:nvSpPr>
        <p:spPr/>
        <p:txBody>
          <a:bodyPr/>
          <a:lstStyle/>
          <a:p>
            <a:r>
              <a:rPr lang="en-US" dirty="0"/>
              <a:t> </a:t>
            </a:r>
          </a:p>
        </p:txBody>
      </p:sp>
      <p:sp>
        <p:nvSpPr>
          <p:cNvPr id="17" name="TextBox 16"/>
          <p:cNvSpPr txBox="1"/>
          <p:nvPr/>
        </p:nvSpPr>
        <p:spPr>
          <a:xfrm>
            <a:off x="228600" y="1099095"/>
            <a:ext cx="8534400" cy="2031325"/>
          </a:xfrm>
          <a:prstGeom prst="rect">
            <a:avLst/>
          </a:prstGeom>
          <a:noFill/>
        </p:spPr>
        <p:txBody>
          <a:bodyPr wrap="square" rtlCol="0">
            <a:spAutoFit/>
          </a:bodyPr>
          <a:lstStyle/>
          <a:p>
            <a:pPr algn="ctr"/>
            <a:r>
              <a:rPr lang="en-US" sz="3600" dirty="0"/>
              <a:t>Schedules can be found on the St. Mary’s Springs website on the Athletics page.</a:t>
            </a:r>
          </a:p>
          <a:p>
            <a:pPr algn="ctr"/>
            <a:r>
              <a:rPr lang="en-US" sz="3600" dirty="0"/>
              <a:t>Click on Athletics Calendar  </a:t>
            </a:r>
          </a:p>
          <a:p>
            <a:endParaRPr lang="en-US" dirty="0"/>
          </a:p>
        </p:txBody>
      </p:sp>
      <p:sp>
        <p:nvSpPr>
          <p:cNvPr id="18" name="TextBox 17"/>
          <p:cNvSpPr txBox="1"/>
          <p:nvPr/>
        </p:nvSpPr>
        <p:spPr>
          <a:xfrm>
            <a:off x="228600" y="3130420"/>
            <a:ext cx="8839200" cy="3662541"/>
          </a:xfrm>
          <a:prstGeom prst="rect">
            <a:avLst/>
          </a:prstGeom>
          <a:noFill/>
        </p:spPr>
        <p:txBody>
          <a:bodyPr wrap="square" rtlCol="0">
            <a:spAutoFit/>
          </a:bodyPr>
          <a:lstStyle/>
          <a:p>
            <a:pPr algn="ctr">
              <a:buClr>
                <a:srgbClr val="C00000"/>
              </a:buClr>
            </a:pPr>
            <a:r>
              <a:rPr lang="en-US" sz="3600" b="1" dirty="0"/>
              <a:t>Features</a:t>
            </a:r>
          </a:p>
          <a:p>
            <a:pPr algn="ctr">
              <a:buClr>
                <a:srgbClr val="C00000"/>
              </a:buClr>
            </a:pPr>
            <a:r>
              <a:rPr lang="en-US" sz="2800" dirty="0"/>
              <a:t>1 – View Schedules – You can call up as many sports schedules as you would </a:t>
            </a:r>
            <a:r>
              <a:rPr lang="en-US" sz="2800" dirty="0" smtClean="0"/>
              <a:t>like and download them to your devices.</a:t>
            </a:r>
            <a:endParaRPr lang="en-US" sz="2800" dirty="0"/>
          </a:p>
          <a:p>
            <a:pPr algn="ctr">
              <a:buClr>
                <a:srgbClr val="C00000"/>
              </a:buClr>
            </a:pPr>
            <a:r>
              <a:rPr lang="en-US" sz="2800" dirty="0"/>
              <a:t>2 – Notify Me – You can set up an automatic </a:t>
            </a:r>
            <a:r>
              <a:rPr lang="en-US" sz="2800" dirty="0" smtClean="0"/>
              <a:t>notifications </a:t>
            </a:r>
            <a:r>
              <a:rPr lang="en-US" sz="2800" dirty="0"/>
              <a:t>for whenever changes are made.</a:t>
            </a:r>
          </a:p>
          <a:p>
            <a:pPr algn="ctr">
              <a:buClr>
                <a:srgbClr val="C00000"/>
              </a:buClr>
            </a:pPr>
            <a:endParaRPr lang="en-US" sz="2800" dirty="0"/>
          </a:p>
          <a:p>
            <a:pPr algn="ctr">
              <a:buClr>
                <a:srgbClr val="C00000"/>
              </a:buClr>
            </a:pPr>
            <a:endParaRPr lang="en-US" sz="2800" dirty="0"/>
          </a:p>
        </p:txBody>
      </p:sp>
      <p:pic>
        <p:nvPicPr>
          <p:cNvPr id="19" name="Picture 18" descr="New Logo.tif"/>
          <p:cNvPicPr>
            <a:picLocks noChangeAspect="1"/>
          </p:cNvPicPr>
          <p:nvPr/>
        </p:nvPicPr>
        <p:blipFill>
          <a:blip r:embed="rId2" cstate="print"/>
          <a:stretch>
            <a:fillRect/>
          </a:stretch>
        </p:blipFill>
        <p:spPr>
          <a:xfrm>
            <a:off x="1905000" y="5943600"/>
            <a:ext cx="973222" cy="9144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ckwell Extra Bold" panose="02060903040505020403" pitchFamily="18" charset="0"/>
              </a:rPr>
              <a:t>Fall Athletic Teams</a:t>
            </a:r>
          </a:p>
        </p:txBody>
      </p:sp>
      <p:sp>
        <p:nvSpPr>
          <p:cNvPr id="3" name="Content Placeholder 2"/>
          <p:cNvSpPr>
            <a:spLocks noGrp="1"/>
          </p:cNvSpPr>
          <p:nvPr>
            <p:ph sz="quarter" idx="1"/>
          </p:nvPr>
        </p:nvSpPr>
        <p:spPr>
          <a:xfrm>
            <a:off x="495300" y="1752600"/>
            <a:ext cx="8153400" cy="4495800"/>
          </a:xfrm>
        </p:spPr>
        <p:txBody>
          <a:bodyPr>
            <a:normAutofit fontScale="85000" lnSpcReduction="20000"/>
          </a:bodyPr>
          <a:lstStyle/>
          <a:p>
            <a:r>
              <a:rPr lang="en-US" b="1" dirty="0"/>
              <a:t>Football</a:t>
            </a:r>
            <a:r>
              <a:rPr lang="en-US" dirty="0"/>
              <a:t> – First Practice is </a:t>
            </a:r>
            <a:r>
              <a:rPr lang="en-US" dirty="0" smtClean="0"/>
              <a:t>August 2nd. </a:t>
            </a:r>
            <a:r>
              <a:rPr lang="en-US" dirty="0"/>
              <a:t>Head Coach – Bob Hyland (hyland@charter.net)</a:t>
            </a:r>
          </a:p>
          <a:p>
            <a:r>
              <a:rPr lang="en-US" b="1" dirty="0"/>
              <a:t>Tennis</a:t>
            </a:r>
            <a:r>
              <a:rPr lang="en-US" dirty="0"/>
              <a:t> – Practices begin August 9</a:t>
            </a:r>
            <a:r>
              <a:rPr lang="en-US" baseline="30000" dirty="0" smtClean="0"/>
              <a:t>th</a:t>
            </a:r>
            <a:r>
              <a:rPr lang="en-US" dirty="0"/>
              <a:t>.  Head Coach – </a:t>
            </a:r>
            <a:r>
              <a:rPr lang="en-US" dirty="0" err="1" smtClean="0"/>
              <a:t>Breck</a:t>
            </a:r>
            <a:r>
              <a:rPr lang="en-US" dirty="0" smtClean="0"/>
              <a:t> Speers </a:t>
            </a:r>
            <a:r>
              <a:rPr lang="en-US" dirty="0"/>
              <a:t>(</a:t>
            </a:r>
            <a:r>
              <a:rPr lang="en-US" dirty="0" smtClean="0"/>
              <a:t>speers@uwosh.edu)</a:t>
            </a:r>
            <a:endParaRPr lang="en-US" dirty="0"/>
          </a:p>
          <a:p>
            <a:r>
              <a:rPr lang="en-US" b="1" dirty="0"/>
              <a:t>Boys’ Soccer </a:t>
            </a:r>
            <a:r>
              <a:rPr lang="en-US" dirty="0"/>
              <a:t>– Practices begin </a:t>
            </a:r>
            <a:r>
              <a:rPr lang="en-US" dirty="0" smtClean="0"/>
              <a:t>August 15</a:t>
            </a:r>
            <a:r>
              <a:rPr lang="en-US" baseline="30000" dirty="0" smtClean="0"/>
              <a:t>th</a:t>
            </a:r>
            <a:r>
              <a:rPr lang="en-US" dirty="0" smtClean="0"/>
              <a:t> . </a:t>
            </a:r>
            <a:r>
              <a:rPr lang="en-US" dirty="0"/>
              <a:t>Co-op team. Lead school is NFDL.  Head Coach – Tony </a:t>
            </a:r>
            <a:r>
              <a:rPr lang="en-US" dirty="0" err="1"/>
              <a:t>Denzin</a:t>
            </a:r>
            <a:r>
              <a:rPr lang="en-US" dirty="0"/>
              <a:t> (tdenzin@nfdlschools.org)</a:t>
            </a:r>
          </a:p>
          <a:p>
            <a:r>
              <a:rPr lang="en-US" b="1" dirty="0"/>
              <a:t>Cross Country </a:t>
            </a:r>
            <a:r>
              <a:rPr lang="en-US" dirty="0"/>
              <a:t>– Practices begin August </a:t>
            </a:r>
            <a:r>
              <a:rPr lang="en-US" dirty="0" smtClean="0"/>
              <a:t>15</a:t>
            </a:r>
            <a:r>
              <a:rPr lang="en-US" baseline="30000" dirty="0" smtClean="0"/>
              <a:t>th</a:t>
            </a:r>
            <a:r>
              <a:rPr lang="en-US" dirty="0" smtClean="0"/>
              <a:t> </a:t>
            </a:r>
            <a:r>
              <a:rPr lang="en-US" dirty="0"/>
              <a:t>Head Coach – Teresa Van Horn (thvh88@aol.com)</a:t>
            </a:r>
          </a:p>
          <a:p>
            <a:r>
              <a:rPr lang="en-US" b="1" dirty="0"/>
              <a:t>Volleyball</a:t>
            </a:r>
            <a:r>
              <a:rPr lang="en-US" dirty="0"/>
              <a:t> – Practices begin </a:t>
            </a:r>
            <a:r>
              <a:rPr lang="en-US" dirty="0" smtClean="0"/>
              <a:t>August 15</a:t>
            </a:r>
            <a:r>
              <a:rPr lang="en-US" baseline="30000" dirty="0" smtClean="0"/>
              <a:t>th</a:t>
            </a:r>
            <a:r>
              <a:rPr lang="en-US" dirty="0" smtClean="0"/>
              <a:t> .  </a:t>
            </a:r>
            <a:r>
              <a:rPr lang="en-US" dirty="0"/>
              <a:t>Head Coach- Michelle Born (</a:t>
            </a:r>
            <a:r>
              <a:rPr lang="en-US" dirty="0">
                <a:hlinkClick r:id="rId2"/>
              </a:rPr>
              <a:t>mborn@smsacademy.org</a:t>
            </a:r>
            <a:r>
              <a:rPr lang="en-US" dirty="0"/>
              <a:t>)</a:t>
            </a:r>
          </a:p>
          <a:p>
            <a:r>
              <a:rPr lang="en-US" b="1" dirty="0"/>
              <a:t>Cheerleading </a:t>
            </a:r>
            <a:r>
              <a:rPr lang="en-US" dirty="0"/>
              <a:t>– </a:t>
            </a:r>
          </a:p>
        </p:txBody>
      </p:sp>
      <p:pic>
        <p:nvPicPr>
          <p:cNvPr id="5" name="Content Placeholder 3" descr="New Logo.tif">
            <a:extLst>
              <a:ext uri="{FF2B5EF4-FFF2-40B4-BE49-F238E27FC236}">
                <a16:creationId xmlns:a16="http://schemas.microsoft.com/office/drawing/2014/main" id="{993965C9-801B-4F10-9616-45DC075C0723}"/>
              </a:ext>
            </a:extLst>
          </p:cNvPr>
          <p:cNvPicPr>
            <a:picLocks noChangeAspect="1"/>
          </p:cNvPicPr>
          <p:nvPr/>
        </p:nvPicPr>
        <p:blipFill>
          <a:blip r:embed="rId3"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26347479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Rockwell" panose="02060603020205020403" pitchFamily="18" charset="0"/>
              </a:rPr>
              <a:t>Fall Athletic Teams - MS</a:t>
            </a:r>
            <a:endParaRPr lang="en-US" dirty="0">
              <a:latin typeface="Rockwell" panose="02060603020205020403" pitchFamily="18" charset="0"/>
            </a:endParaRPr>
          </a:p>
        </p:txBody>
      </p:sp>
      <p:sp>
        <p:nvSpPr>
          <p:cNvPr id="3" name="Content Placeholder 2"/>
          <p:cNvSpPr>
            <a:spLocks noGrp="1"/>
          </p:cNvSpPr>
          <p:nvPr>
            <p:ph sz="quarter" idx="1"/>
          </p:nvPr>
        </p:nvSpPr>
        <p:spPr/>
        <p:txBody>
          <a:bodyPr>
            <a:normAutofit lnSpcReduction="10000"/>
          </a:bodyPr>
          <a:lstStyle/>
          <a:p>
            <a:r>
              <a:rPr lang="en-US" sz="2000" dirty="0" smtClean="0"/>
              <a:t>5</a:t>
            </a:r>
            <a:r>
              <a:rPr lang="en-US" sz="2000" baseline="30000" dirty="0" smtClean="0"/>
              <a:t>th</a:t>
            </a:r>
            <a:r>
              <a:rPr lang="en-US" sz="2000" dirty="0" smtClean="0"/>
              <a:t> Grade Football: Coach – Bill Everson (weverson@eversonandgibbs.com)</a:t>
            </a:r>
          </a:p>
          <a:p>
            <a:r>
              <a:rPr lang="en-US" sz="2000" dirty="0" smtClean="0"/>
              <a:t>6</a:t>
            </a:r>
            <a:r>
              <a:rPr lang="en-US" sz="2000" baseline="30000" dirty="0" smtClean="0"/>
              <a:t>th</a:t>
            </a:r>
            <a:r>
              <a:rPr lang="en-US" sz="2000" dirty="0" smtClean="0"/>
              <a:t> Grade Football: Coach – Dave </a:t>
            </a:r>
            <a:r>
              <a:rPr lang="en-US" sz="2000" dirty="0" err="1" smtClean="0"/>
              <a:t>Zangl</a:t>
            </a:r>
            <a:r>
              <a:rPr lang="en-US" sz="2000" dirty="0" smtClean="0"/>
              <a:t> (dkbzangl@gmail.com)</a:t>
            </a:r>
          </a:p>
          <a:p>
            <a:r>
              <a:rPr lang="en-US" sz="2000" dirty="0" smtClean="0"/>
              <a:t>7</a:t>
            </a:r>
            <a:r>
              <a:rPr lang="en-US" sz="2000" baseline="30000" dirty="0" smtClean="0"/>
              <a:t>th</a:t>
            </a:r>
            <a:r>
              <a:rPr lang="en-US" sz="2000" dirty="0" smtClean="0"/>
              <a:t> Grade Football: Coach – Chris Schneider(cschneider@smsacademy.org)</a:t>
            </a:r>
          </a:p>
          <a:p>
            <a:r>
              <a:rPr lang="en-US" sz="2000" dirty="0" smtClean="0"/>
              <a:t>8</a:t>
            </a:r>
            <a:r>
              <a:rPr lang="en-US" sz="2000" baseline="30000" dirty="0" smtClean="0"/>
              <a:t>th</a:t>
            </a:r>
            <a:r>
              <a:rPr lang="en-US" sz="2000" dirty="0" smtClean="0"/>
              <a:t> Grade Football: Coach –  Jeff Coon (jeff@streamcreative.com)</a:t>
            </a:r>
          </a:p>
          <a:p>
            <a:r>
              <a:rPr lang="en-US" sz="2000" dirty="0" smtClean="0"/>
              <a:t>7</a:t>
            </a:r>
            <a:r>
              <a:rPr lang="en-US" sz="2000" baseline="30000" dirty="0" smtClean="0"/>
              <a:t>th</a:t>
            </a:r>
            <a:r>
              <a:rPr lang="en-US" sz="2000" dirty="0" smtClean="0"/>
              <a:t> Girls’ Basketball: Coach – Zach </a:t>
            </a:r>
            <a:r>
              <a:rPr lang="en-US" sz="2000" dirty="0" err="1" smtClean="0"/>
              <a:t>Pitz</a:t>
            </a:r>
            <a:r>
              <a:rPr lang="en-US" sz="2000" dirty="0"/>
              <a:t> </a:t>
            </a:r>
            <a:r>
              <a:rPr lang="en-US" sz="2000" dirty="0" smtClean="0"/>
              <a:t>(</a:t>
            </a:r>
            <a:r>
              <a:rPr lang="en-US" sz="2000" dirty="0" smtClean="0">
                <a:hlinkClick r:id="rId2"/>
              </a:rPr>
              <a:t>Zachary.pitz@ssmhealth.com</a:t>
            </a:r>
            <a:r>
              <a:rPr lang="en-US" sz="2000" dirty="0" smtClean="0"/>
              <a:t>)</a:t>
            </a:r>
          </a:p>
          <a:p>
            <a:r>
              <a:rPr lang="en-US" sz="2000" dirty="0" smtClean="0"/>
              <a:t>8</a:t>
            </a:r>
            <a:r>
              <a:rPr lang="en-US" sz="2000" baseline="30000" dirty="0" smtClean="0"/>
              <a:t>th</a:t>
            </a:r>
            <a:r>
              <a:rPr lang="en-US" sz="2000" dirty="0" smtClean="0"/>
              <a:t> Girls’ Basketball: Coach – Todd </a:t>
            </a:r>
            <a:r>
              <a:rPr lang="en-US" sz="2000" dirty="0" err="1" smtClean="0"/>
              <a:t>Huempfner</a:t>
            </a:r>
            <a:r>
              <a:rPr lang="en-US" sz="2000" dirty="0" smtClean="0"/>
              <a:t> (toddhuempfner@atlasroofing.com)</a:t>
            </a:r>
          </a:p>
          <a:p>
            <a:r>
              <a:rPr lang="en-US" sz="2000" dirty="0" smtClean="0"/>
              <a:t>6-8 Cross Country: Coach – Pete </a:t>
            </a:r>
            <a:r>
              <a:rPr lang="en-US" sz="2000" dirty="0" err="1" smtClean="0"/>
              <a:t>Vergos</a:t>
            </a:r>
            <a:r>
              <a:rPr lang="en-US" sz="2000" dirty="0" smtClean="0"/>
              <a:t> (pvergos@gmail.com)</a:t>
            </a:r>
          </a:p>
          <a:p>
            <a:r>
              <a:rPr lang="en-US" sz="2000" dirty="0" smtClean="0"/>
              <a:t>5</a:t>
            </a:r>
            <a:r>
              <a:rPr lang="en-US" sz="2000" baseline="30000" dirty="0" smtClean="0"/>
              <a:t>th</a:t>
            </a:r>
            <a:r>
              <a:rPr lang="en-US" sz="2000" dirty="0" smtClean="0"/>
              <a:t> Grade Volleyball: Coach – David </a:t>
            </a:r>
            <a:r>
              <a:rPr lang="en-US" sz="2000" dirty="0" err="1" smtClean="0"/>
              <a:t>Maruska</a:t>
            </a:r>
            <a:r>
              <a:rPr lang="en-US" sz="2000" dirty="0" smtClean="0"/>
              <a:t> (</a:t>
            </a:r>
            <a:r>
              <a:rPr lang="en-US" sz="2000" dirty="0" smtClean="0">
                <a:hlinkClick r:id="rId3"/>
              </a:rPr>
              <a:t>davidmaruska191@gmail.com</a:t>
            </a:r>
            <a:r>
              <a:rPr lang="en-US" sz="2000" dirty="0" smtClean="0"/>
              <a:t>)</a:t>
            </a:r>
          </a:p>
          <a:p>
            <a:r>
              <a:rPr lang="en-US" sz="2000" dirty="0" smtClean="0"/>
              <a:t>6</a:t>
            </a:r>
            <a:r>
              <a:rPr lang="en-US" sz="2000" baseline="30000" dirty="0" smtClean="0"/>
              <a:t>th</a:t>
            </a:r>
            <a:r>
              <a:rPr lang="en-US" sz="2000" dirty="0" smtClean="0"/>
              <a:t> Grade Volleyball: Coach – Jenny Schwarz (jlschwarz27@hotmail.com)</a:t>
            </a:r>
          </a:p>
          <a:p>
            <a:r>
              <a:rPr lang="en-US" sz="2000" dirty="0"/>
              <a:t>5</a:t>
            </a:r>
            <a:r>
              <a:rPr lang="en-US" sz="2000" dirty="0" smtClean="0"/>
              <a:t>-8 Cheerleading: Lindsey Kraig-</a:t>
            </a:r>
            <a:r>
              <a:rPr lang="en-US" sz="2000" dirty="0" err="1" smtClean="0"/>
              <a:t>Bembenista</a:t>
            </a:r>
            <a:r>
              <a:rPr lang="en-US" sz="2000" dirty="0" smtClean="0"/>
              <a:t> (</a:t>
            </a:r>
            <a:r>
              <a:rPr lang="en-US" sz="2000" dirty="0" smtClean="0">
                <a:hlinkClick r:id="rId4"/>
              </a:rPr>
              <a:t>kraigbembenistat@gmail.com</a:t>
            </a:r>
            <a:r>
              <a:rPr lang="en-US" sz="2000" dirty="0" smtClean="0"/>
              <a:t>), Gail Kraig (gailkraig@charter.net)</a:t>
            </a:r>
          </a:p>
          <a:p>
            <a:endParaRPr lang="en-US" sz="2000" dirty="0"/>
          </a:p>
        </p:txBody>
      </p:sp>
    </p:spTree>
    <p:extLst>
      <p:ext uri="{BB962C8B-B14F-4D97-AF65-F5344CB8AC3E}">
        <p14:creationId xmlns:p14="http://schemas.microsoft.com/office/powerpoint/2010/main" val="40543719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6"/>
                </a:solidFill>
              </a:rPr>
              <a:t>Greg Hoffmann – Athletic Director - SMSA</a:t>
            </a:r>
          </a:p>
        </p:txBody>
      </p:sp>
      <p:sp>
        <p:nvSpPr>
          <p:cNvPr id="3" name="Content Placeholder 2"/>
          <p:cNvSpPr>
            <a:spLocks noGrp="1"/>
          </p:cNvSpPr>
          <p:nvPr>
            <p:ph sz="quarter" idx="1"/>
          </p:nvPr>
        </p:nvSpPr>
        <p:spPr>
          <a:xfrm>
            <a:off x="612648" y="1600200"/>
            <a:ext cx="8153400" cy="5257800"/>
          </a:xfrm>
        </p:spPr>
        <p:txBody>
          <a:bodyPr>
            <a:noAutofit/>
          </a:bodyPr>
          <a:lstStyle/>
          <a:p>
            <a:pPr>
              <a:buNone/>
            </a:pPr>
            <a:endParaRPr lang="en-US" sz="3600" dirty="0"/>
          </a:p>
          <a:p>
            <a:pPr algn="ctr">
              <a:buNone/>
            </a:pPr>
            <a:r>
              <a:rPr lang="en-US" sz="3600" dirty="0">
                <a:solidFill>
                  <a:schemeClr val="accent3">
                    <a:lumMod val="50000"/>
                  </a:schemeClr>
                </a:solidFill>
              </a:rPr>
              <a:t>Email: ghoffmann@smsacademy.org</a:t>
            </a:r>
          </a:p>
          <a:p>
            <a:pPr algn="ctr">
              <a:buNone/>
            </a:pPr>
            <a:r>
              <a:rPr lang="en-US" sz="3600" dirty="0">
                <a:solidFill>
                  <a:schemeClr val="accent3">
                    <a:lumMod val="50000"/>
                  </a:schemeClr>
                </a:solidFill>
              </a:rPr>
              <a:t>Cell phone: 920-602-5560</a:t>
            </a:r>
          </a:p>
          <a:p>
            <a:pPr algn="ctr">
              <a:buNone/>
            </a:pPr>
            <a:r>
              <a:rPr lang="en-US" sz="3600" dirty="0">
                <a:solidFill>
                  <a:schemeClr val="accent3">
                    <a:lumMod val="50000"/>
                  </a:schemeClr>
                </a:solidFill>
              </a:rPr>
              <a:t>Work phone: 920-322-8067</a:t>
            </a:r>
          </a:p>
          <a:p>
            <a:pPr>
              <a:buNone/>
            </a:pPr>
            <a:endParaRPr lang="en-US" sz="3600" dirty="0">
              <a:solidFill>
                <a:schemeClr val="accent3">
                  <a:lumMod val="50000"/>
                </a:schemeClr>
              </a:solidFill>
            </a:endParaRPr>
          </a:p>
          <a:p>
            <a:pPr algn="ctr">
              <a:buNone/>
            </a:pPr>
            <a:endParaRPr lang="en-US" sz="4400" dirty="0"/>
          </a:p>
          <a:p>
            <a:pPr algn="ctr">
              <a:buNone/>
            </a:pPr>
            <a:endParaRPr lang="en-US" sz="4000" dirty="0"/>
          </a:p>
          <a:p>
            <a:pPr>
              <a:buNone/>
            </a:pPr>
            <a:endParaRPr lang="en-US" sz="4400" dirty="0"/>
          </a:p>
        </p:txBody>
      </p:sp>
      <p:pic>
        <p:nvPicPr>
          <p:cNvPr id="4" name="Picture 3" descr="New Logo.tif"/>
          <p:cNvPicPr>
            <a:picLocks noChangeAspect="1"/>
          </p:cNvPicPr>
          <p:nvPr/>
        </p:nvPicPr>
        <p:blipFill>
          <a:blip r:embed="rId2" cstate="print"/>
          <a:stretch>
            <a:fillRect/>
          </a:stretch>
        </p:blipFill>
        <p:spPr>
          <a:xfrm>
            <a:off x="381000" y="1143000"/>
            <a:ext cx="592043" cy="556260"/>
          </a:xfrm>
          <a:prstGeom prst="rect">
            <a:avLst/>
          </a:prstGeom>
        </p:spPr>
      </p:pic>
    </p:spTree>
    <p:extLst>
      <p:ext uri="{BB962C8B-B14F-4D97-AF65-F5344CB8AC3E}">
        <p14:creationId xmlns:p14="http://schemas.microsoft.com/office/powerpoint/2010/main" val="447683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solidFill>
              </a:rPr>
              <a:t>Tyler Schwarz – Athletic Trainer</a:t>
            </a:r>
          </a:p>
        </p:txBody>
      </p:sp>
      <p:sp>
        <p:nvSpPr>
          <p:cNvPr id="3" name="Content Placeholder 2"/>
          <p:cNvSpPr>
            <a:spLocks noGrp="1"/>
          </p:cNvSpPr>
          <p:nvPr>
            <p:ph sz="quarter" idx="1"/>
          </p:nvPr>
        </p:nvSpPr>
        <p:spPr>
          <a:xfrm>
            <a:off x="612648" y="1600200"/>
            <a:ext cx="8153400" cy="5257800"/>
          </a:xfrm>
        </p:spPr>
        <p:txBody>
          <a:bodyPr>
            <a:noAutofit/>
          </a:bodyPr>
          <a:lstStyle/>
          <a:p>
            <a:pPr algn="ctr">
              <a:buNone/>
            </a:pPr>
            <a:r>
              <a:rPr lang="en-US" sz="3600" dirty="0"/>
              <a:t>Cell:  920-296-0533</a:t>
            </a:r>
          </a:p>
          <a:p>
            <a:pPr algn="ctr">
              <a:buNone/>
            </a:pPr>
            <a:r>
              <a:rPr lang="en-US" sz="3600" dirty="0"/>
              <a:t>Email: Tyler.Schwarz@ssmhealth.com</a:t>
            </a:r>
          </a:p>
          <a:p>
            <a:pPr algn="ctr">
              <a:buNone/>
            </a:pPr>
            <a:r>
              <a:rPr lang="en-US" sz="3600" b="1" u="sng" dirty="0">
                <a:solidFill>
                  <a:schemeClr val="accent3">
                    <a:lumMod val="50000"/>
                  </a:schemeClr>
                </a:solidFill>
              </a:rPr>
              <a:t>Mondays and Thursdays and every other Wednesday 3:00 – 5:30</a:t>
            </a:r>
          </a:p>
          <a:p>
            <a:pPr algn="ctr">
              <a:buNone/>
            </a:pPr>
            <a:r>
              <a:rPr lang="en-US" sz="3600" dirty="0" err="1">
                <a:solidFill>
                  <a:srgbClr val="FF0000"/>
                </a:solidFill>
              </a:rPr>
              <a:t>ImPACT</a:t>
            </a:r>
            <a:r>
              <a:rPr lang="en-US" sz="3600" dirty="0">
                <a:solidFill>
                  <a:srgbClr val="FF0000"/>
                </a:solidFill>
              </a:rPr>
              <a:t> Baseline Tests:</a:t>
            </a:r>
          </a:p>
          <a:p>
            <a:pPr algn="ctr">
              <a:buNone/>
            </a:pPr>
            <a:r>
              <a:rPr lang="en-US" sz="1800" dirty="0">
                <a:solidFill>
                  <a:srgbClr val="FF0000"/>
                </a:solidFill>
              </a:rPr>
              <a:t>All athletes are required to take the baseline test for concussions every two years (during their Freshmen and Junior years).  New students will also be required to take the test.  This year the baseline test will be taken remotely from your computer at home.  Those who are required to take the baseline test will receive an email with instructions </a:t>
            </a:r>
            <a:r>
              <a:rPr lang="en-US" sz="1800" dirty="0" smtClean="0">
                <a:solidFill>
                  <a:srgbClr val="FF0000"/>
                </a:solidFill>
              </a:rPr>
              <a:t>from our athletic trainer - </a:t>
            </a:r>
            <a:r>
              <a:rPr lang="en-US" sz="1800" dirty="0">
                <a:solidFill>
                  <a:srgbClr val="FF0000"/>
                </a:solidFill>
              </a:rPr>
              <a:t>Tyler </a:t>
            </a:r>
            <a:r>
              <a:rPr lang="en-US" sz="1800" dirty="0" smtClean="0">
                <a:solidFill>
                  <a:srgbClr val="FF0000"/>
                </a:solidFill>
              </a:rPr>
              <a:t>Schwarz.  </a:t>
            </a:r>
            <a:endParaRPr lang="en-US" sz="1800" dirty="0">
              <a:solidFill>
                <a:srgbClr val="FF0000"/>
              </a:solidFill>
            </a:endParaRPr>
          </a:p>
          <a:p>
            <a:pPr algn="ctr">
              <a:buNone/>
            </a:pPr>
            <a:endParaRPr lang="en-US" sz="2800" dirty="0"/>
          </a:p>
          <a:p>
            <a:pPr algn="ctr">
              <a:buNone/>
            </a:pPr>
            <a:endParaRPr lang="en-US" sz="4400" dirty="0"/>
          </a:p>
          <a:p>
            <a:pPr algn="ctr">
              <a:buNone/>
            </a:pPr>
            <a:endParaRPr lang="en-US" sz="4000" dirty="0"/>
          </a:p>
          <a:p>
            <a:pPr>
              <a:buNone/>
            </a:pPr>
            <a:endParaRPr lang="en-US" sz="4400" dirty="0"/>
          </a:p>
        </p:txBody>
      </p:sp>
      <p:pic>
        <p:nvPicPr>
          <p:cNvPr id="4" name="Picture 3" descr="New Logo.tif"/>
          <p:cNvPicPr>
            <a:picLocks noChangeAspect="1"/>
          </p:cNvPicPr>
          <p:nvPr/>
        </p:nvPicPr>
        <p:blipFill>
          <a:blip r:embed="rId2" cstate="print"/>
          <a:stretch>
            <a:fillRect/>
          </a:stretch>
        </p:blipFill>
        <p:spPr>
          <a:xfrm>
            <a:off x="381000" y="1143000"/>
            <a:ext cx="592043" cy="556260"/>
          </a:xfrm>
          <a:prstGeom prst="rect">
            <a:avLst/>
          </a:prstGeom>
        </p:spPr>
      </p:pic>
    </p:spTree>
    <p:extLst>
      <p:ext uri="{BB962C8B-B14F-4D97-AF65-F5344CB8AC3E}">
        <p14:creationId xmlns:p14="http://schemas.microsoft.com/office/powerpoint/2010/main" val="6748182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Healthy Roster</a:t>
            </a:r>
            <a:endParaRPr lang="en-US" dirty="0"/>
          </a:p>
        </p:txBody>
      </p:sp>
      <p:sp>
        <p:nvSpPr>
          <p:cNvPr id="3" name="Content Placeholder 2"/>
          <p:cNvSpPr>
            <a:spLocks noGrp="1"/>
          </p:cNvSpPr>
          <p:nvPr>
            <p:ph sz="quarter" idx="1"/>
          </p:nvPr>
        </p:nvSpPr>
        <p:spPr/>
        <p:txBody>
          <a:bodyPr/>
          <a:lstStyle/>
          <a:p>
            <a:r>
              <a:rPr lang="en-US" dirty="0" smtClean="0"/>
              <a:t>The following slides will give you information about Healthy Roster, an app that our athletic trainer uses to make communication about your son’s or daughter’s athletic injuries very efficient and prompt.  </a:t>
            </a:r>
            <a:endParaRPr lang="en-US" dirty="0"/>
          </a:p>
        </p:txBody>
      </p:sp>
    </p:spTree>
    <p:extLst>
      <p:ext uri="{BB962C8B-B14F-4D97-AF65-F5344CB8AC3E}">
        <p14:creationId xmlns:p14="http://schemas.microsoft.com/office/powerpoint/2010/main" val="42897966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685800" y="1206229"/>
            <a:ext cx="7772400" cy="2303733"/>
          </a:xfrm>
          <a:prstGeom prst="rect">
            <a:avLst/>
          </a:prstGeom>
        </p:spPr>
        <p:txBody>
          <a:bodyPr>
            <a:normAutofit/>
          </a:bodyPr>
          <a:lstStyle/>
          <a:p>
            <a:r>
              <a:rPr lang="en-US" altLang="en-US" b="1" dirty="0">
                <a:solidFill>
                  <a:srgbClr val="0070C0"/>
                </a:solidFill>
                <a:effectLst>
                  <a:outerShdw blurRad="38100" dist="38100" dir="2700000" algn="tl">
                    <a:srgbClr val="000000">
                      <a:alpha val="43137"/>
                    </a:srgbClr>
                  </a:outerShdw>
                </a:effectLst>
              </a:rPr>
              <a:t>Athletic Training Documentation and Communication App</a:t>
            </a:r>
            <a:endParaRPr dirty="0"/>
          </a:p>
        </p:txBody>
      </p:sp>
      <p:pic>
        <p:nvPicPr>
          <p:cNvPr id="120" name="1536611043733.png"/>
          <p:cNvPicPr>
            <a:picLocks noChangeAspect="1"/>
          </p:cNvPicPr>
          <p:nvPr/>
        </p:nvPicPr>
        <p:blipFill>
          <a:blip r:embed="rId2"/>
          <a:stretch>
            <a:fillRect/>
          </a:stretch>
        </p:blipFill>
        <p:spPr>
          <a:xfrm>
            <a:off x="330399" y="4639566"/>
            <a:ext cx="8483203" cy="1348384"/>
          </a:xfrm>
          <a:prstGeom prst="rect">
            <a:avLst/>
          </a:prstGeom>
          <a:ln w="12700">
            <a:miter lim="400000"/>
          </a:ln>
        </p:spPr>
      </p:pic>
    </p:spTree>
    <p:extLst>
      <p:ext uri="{BB962C8B-B14F-4D97-AF65-F5344CB8AC3E}">
        <p14:creationId xmlns:p14="http://schemas.microsoft.com/office/powerpoint/2010/main" val="33267932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0454"/>
            <a:ext cx="7886700" cy="1325563"/>
          </a:xfrm>
        </p:spPr>
        <p:txBody>
          <a:bodyPr/>
          <a:lstStyle/>
          <a:p>
            <a:pPr algn="ctr"/>
            <a:r>
              <a:rPr lang="en-US" altLang="en-US" b="1" dirty="0">
                <a:solidFill>
                  <a:srgbClr val="0070C0"/>
                </a:solidFill>
                <a:effectLst>
                  <a:outerShdw blurRad="38100" dist="38100" dir="2700000" algn="tl">
                    <a:srgbClr val="000000">
                      <a:alpha val="43137"/>
                    </a:srgbClr>
                  </a:outerShdw>
                </a:effectLst>
              </a:rPr>
              <a:t>Background</a:t>
            </a:r>
            <a:endParaRPr lang="en-US" b="1" dirty="0">
              <a:solidFill>
                <a:srgbClr val="0070C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28650" y="1575459"/>
            <a:ext cx="7886700" cy="4351338"/>
          </a:xfrm>
        </p:spPr>
        <p:txBody>
          <a:bodyPr/>
          <a:lstStyle/>
          <a:p>
            <a:pPr marL="208947" indent="-208947" defTabSz="266987">
              <a:spcBef>
                <a:spcPts val="1898"/>
              </a:spcBef>
              <a:defRPr sz="2470"/>
            </a:pPr>
            <a:r>
              <a:rPr lang="en-US" dirty="0"/>
              <a:t>Athletic Trainers document all injuries they encounter</a:t>
            </a:r>
          </a:p>
          <a:p>
            <a:pPr marL="208947" indent="-208947" defTabSz="266987">
              <a:spcBef>
                <a:spcPts val="1898"/>
              </a:spcBef>
              <a:defRPr sz="2470"/>
            </a:pPr>
            <a:r>
              <a:rPr lang="en-US" dirty="0"/>
              <a:t>Current software lacks some modern features especially with communication</a:t>
            </a:r>
          </a:p>
          <a:p>
            <a:pPr marL="208947" indent="-208947" defTabSz="266987">
              <a:spcBef>
                <a:spcPts val="1898"/>
              </a:spcBef>
              <a:defRPr sz="2470"/>
            </a:pPr>
            <a:r>
              <a:rPr lang="en-US" dirty="0"/>
              <a:t>Athletes, Parents and Coaches want to text, snapchat and message information to Athletic Trainers</a:t>
            </a:r>
          </a:p>
          <a:p>
            <a:pPr marL="208947" indent="-208947" defTabSz="266987">
              <a:spcBef>
                <a:spcPts val="1898"/>
              </a:spcBef>
              <a:defRPr sz="2470"/>
            </a:pPr>
            <a:r>
              <a:rPr lang="en-US" dirty="0"/>
              <a:t> Our team found an App that allows these methods of communication in a secure manner and houses data in one place</a:t>
            </a:r>
          </a:p>
        </p:txBody>
      </p:sp>
      <p:pic>
        <p:nvPicPr>
          <p:cNvPr id="2" name="Content Placeholder 3" descr="New Logo.tif">
            <a:extLst>
              <a:ext uri="{FF2B5EF4-FFF2-40B4-BE49-F238E27FC236}">
                <a16:creationId xmlns:a16="http://schemas.microsoft.com/office/drawing/2014/main" id="{6C51A611-0ADD-4813-8567-88A6284C0754}"/>
              </a:ext>
            </a:extLst>
          </p:cNvPr>
          <p:cNvPicPr>
            <a:picLocks noChangeAspect="1"/>
          </p:cNvPicPr>
          <p:nvPr/>
        </p:nvPicPr>
        <p:blipFill>
          <a:blip r:embed="rId2"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290755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0454"/>
            <a:ext cx="7886700" cy="1325563"/>
          </a:xfrm>
        </p:spPr>
        <p:txBody>
          <a:bodyPr/>
          <a:lstStyle/>
          <a:p>
            <a:pPr algn="ctr"/>
            <a:r>
              <a:rPr lang="en-US" b="1" dirty="0">
                <a:solidFill>
                  <a:srgbClr val="0070C0"/>
                </a:solidFill>
                <a:effectLst>
                  <a:outerShdw blurRad="38100" dist="38100" dir="2700000" algn="tl">
                    <a:srgbClr val="000000">
                      <a:alpha val="43137"/>
                    </a:srgbClr>
                  </a:outerShdw>
                </a:effectLst>
              </a:rPr>
              <a:t>Healthy Roster for Parents</a:t>
            </a:r>
          </a:p>
        </p:txBody>
      </p:sp>
      <p:sp>
        <p:nvSpPr>
          <p:cNvPr id="5" name="Content Placeholder 4"/>
          <p:cNvSpPr>
            <a:spLocks noGrp="1"/>
          </p:cNvSpPr>
          <p:nvPr>
            <p:ph idx="1"/>
          </p:nvPr>
        </p:nvSpPr>
        <p:spPr>
          <a:xfrm>
            <a:off x="628650" y="1575459"/>
            <a:ext cx="4990272" cy="4351338"/>
          </a:xfrm>
        </p:spPr>
        <p:txBody>
          <a:bodyPr>
            <a:normAutofit fontScale="92500"/>
          </a:bodyPr>
          <a:lstStyle/>
          <a:p>
            <a:r>
              <a:rPr lang="en-US" dirty="0"/>
              <a:t>Invite only App -FREE</a:t>
            </a:r>
          </a:p>
          <a:p>
            <a:r>
              <a:rPr lang="en-US" dirty="0"/>
              <a:t>Access to your athlete’s records</a:t>
            </a:r>
          </a:p>
          <a:p>
            <a:r>
              <a:rPr lang="en-US" dirty="0"/>
              <a:t>Get alerts when injuries occur</a:t>
            </a:r>
          </a:p>
          <a:p>
            <a:r>
              <a:rPr lang="en-US" dirty="0"/>
              <a:t>Send messages to your Athletic Trainer</a:t>
            </a:r>
          </a:p>
          <a:p>
            <a:r>
              <a:rPr lang="en-US" dirty="0"/>
              <a:t>Upload documents</a:t>
            </a:r>
          </a:p>
          <a:p>
            <a:r>
              <a:rPr lang="en-US" dirty="0"/>
              <a:t>Care team receives same information</a:t>
            </a:r>
          </a:p>
          <a:p>
            <a:r>
              <a:rPr lang="en-US" dirty="0"/>
              <a:t>Injury Timeline</a:t>
            </a:r>
          </a:p>
        </p:txBody>
      </p:sp>
      <p:pic>
        <p:nvPicPr>
          <p:cNvPr id="6" name="Picture 5">
            <a:extLst>
              <a:ext uri="{FF2B5EF4-FFF2-40B4-BE49-F238E27FC236}">
                <a16:creationId xmlns:a16="http://schemas.microsoft.com/office/drawing/2014/main" id="{2D8D40C2-559C-1E47-AF9F-5543248CC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071410"/>
            <a:ext cx="3013176" cy="5359436"/>
          </a:xfrm>
          <a:prstGeom prst="rect">
            <a:avLst/>
          </a:prstGeom>
        </p:spPr>
      </p:pic>
      <p:pic>
        <p:nvPicPr>
          <p:cNvPr id="2" name="Content Placeholder 3" descr="New Logo.tif">
            <a:extLst>
              <a:ext uri="{FF2B5EF4-FFF2-40B4-BE49-F238E27FC236}">
                <a16:creationId xmlns:a16="http://schemas.microsoft.com/office/drawing/2014/main" id="{51A0073A-6D63-4367-A9F4-D826DE3425B7}"/>
              </a:ext>
            </a:extLst>
          </p:cNvPr>
          <p:cNvPicPr>
            <a:picLocks noChangeAspect="1"/>
          </p:cNvPicPr>
          <p:nvPr/>
        </p:nvPicPr>
        <p:blipFill>
          <a:blip r:embed="rId4"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11127707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0454"/>
            <a:ext cx="7886700" cy="1325563"/>
          </a:xfrm>
        </p:spPr>
        <p:txBody>
          <a:bodyPr/>
          <a:lstStyle/>
          <a:p>
            <a:pPr algn="ctr"/>
            <a:r>
              <a:rPr lang="en-US" altLang="en-US" b="1" dirty="0">
                <a:solidFill>
                  <a:srgbClr val="0070C0"/>
                </a:solidFill>
                <a:effectLst>
                  <a:outerShdw blurRad="38100" dist="38100" dir="2700000" algn="tl">
                    <a:srgbClr val="000000">
                      <a:alpha val="43137"/>
                    </a:srgbClr>
                  </a:outerShdw>
                </a:effectLst>
              </a:rPr>
              <a:t>Follow up Services</a:t>
            </a:r>
            <a:endParaRPr lang="en-US" b="1" dirty="0">
              <a:solidFill>
                <a:srgbClr val="0070C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28650" y="1575459"/>
            <a:ext cx="2860216" cy="1723795"/>
          </a:xfrm>
        </p:spPr>
        <p:txBody>
          <a:bodyPr>
            <a:normAutofit lnSpcReduction="10000"/>
          </a:bodyPr>
          <a:lstStyle/>
          <a:p>
            <a:r>
              <a:rPr lang="en-US" dirty="0"/>
              <a:t>Referral Information right at your fingertips</a:t>
            </a:r>
          </a:p>
        </p:txBody>
      </p:sp>
      <p:pic>
        <p:nvPicPr>
          <p:cNvPr id="7" name="Screen Shot 2018-09-12 at 8.11.30 AM.png">
            <a:extLst>
              <a:ext uri="{FF2B5EF4-FFF2-40B4-BE49-F238E27FC236}">
                <a16:creationId xmlns:a16="http://schemas.microsoft.com/office/drawing/2014/main" id="{8786F878-8220-2348-85AB-8FDA8A81C270}"/>
              </a:ext>
            </a:extLst>
          </p:cNvPr>
          <p:cNvPicPr>
            <a:picLocks noChangeAspect="1"/>
          </p:cNvPicPr>
          <p:nvPr/>
        </p:nvPicPr>
        <p:blipFill>
          <a:blip r:embed="rId2"/>
          <a:stretch>
            <a:fillRect/>
          </a:stretch>
        </p:blipFill>
        <p:spPr>
          <a:xfrm>
            <a:off x="3490149" y="1497348"/>
            <a:ext cx="2813238" cy="5272135"/>
          </a:xfrm>
          <a:prstGeom prst="rect">
            <a:avLst/>
          </a:prstGeom>
          <a:ln w="12700">
            <a:miter lim="400000"/>
          </a:ln>
        </p:spPr>
      </p:pic>
      <p:grpSp>
        <p:nvGrpSpPr>
          <p:cNvPr id="8" name="Group 7">
            <a:extLst>
              <a:ext uri="{FF2B5EF4-FFF2-40B4-BE49-F238E27FC236}">
                <a16:creationId xmlns:a16="http://schemas.microsoft.com/office/drawing/2014/main" id="{11E9627E-8148-AD49-A320-0F2C7C8471AB}"/>
              </a:ext>
            </a:extLst>
          </p:cNvPr>
          <p:cNvGrpSpPr/>
          <p:nvPr/>
        </p:nvGrpSpPr>
        <p:grpSpPr>
          <a:xfrm>
            <a:off x="5622324" y="1406017"/>
            <a:ext cx="3418839" cy="5363466"/>
            <a:chOff x="5910558" y="867201"/>
            <a:chExt cx="2661048" cy="4357688"/>
          </a:xfrm>
        </p:grpSpPr>
        <p:pic>
          <p:nvPicPr>
            <p:cNvPr id="6" name="Screen Shot 2018-09-12 at 8.08.44 AM.png">
              <a:extLst>
                <a:ext uri="{FF2B5EF4-FFF2-40B4-BE49-F238E27FC236}">
                  <a16:creationId xmlns:a16="http://schemas.microsoft.com/office/drawing/2014/main" id="{0B60E563-5BAF-7E4B-8453-E2407505A4DE}"/>
                </a:ext>
              </a:extLst>
            </p:cNvPr>
            <p:cNvPicPr>
              <a:picLocks noChangeAspect="1"/>
            </p:cNvPicPr>
            <p:nvPr/>
          </p:nvPicPr>
          <p:blipFill>
            <a:blip r:embed="rId3"/>
            <a:stretch>
              <a:fillRect/>
            </a:stretch>
          </p:blipFill>
          <p:spPr>
            <a:xfrm>
              <a:off x="5910558" y="867201"/>
              <a:ext cx="2661048" cy="4357688"/>
            </a:xfrm>
            <a:prstGeom prst="rect">
              <a:avLst/>
            </a:prstGeom>
            <a:ln w="12700">
              <a:miter lim="400000"/>
            </a:ln>
          </p:spPr>
        </p:pic>
        <p:pic>
          <p:nvPicPr>
            <p:cNvPr id="3" name="Picture 2">
              <a:extLst>
                <a:ext uri="{FF2B5EF4-FFF2-40B4-BE49-F238E27FC236}">
                  <a16:creationId xmlns:a16="http://schemas.microsoft.com/office/drawing/2014/main" id="{EDEAAFAE-8793-EA4E-BDDF-AED523F68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661" y="3479523"/>
              <a:ext cx="1721678" cy="732876"/>
            </a:xfrm>
            <a:prstGeom prst="rect">
              <a:avLst/>
            </a:prstGeom>
          </p:spPr>
        </p:pic>
      </p:grpSp>
      <p:pic>
        <p:nvPicPr>
          <p:cNvPr id="2" name="Content Placeholder 3" descr="New Logo.tif">
            <a:extLst>
              <a:ext uri="{FF2B5EF4-FFF2-40B4-BE49-F238E27FC236}">
                <a16:creationId xmlns:a16="http://schemas.microsoft.com/office/drawing/2014/main" id="{FB13E29C-1BF3-48C7-82F1-9555D8C0731E}"/>
              </a:ext>
            </a:extLst>
          </p:cNvPr>
          <p:cNvPicPr>
            <a:picLocks noChangeAspect="1"/>
          </p:cNvPicPr>
          <p:nvPr/>
        </p:nvPicPr>
        <p:blipFill>
          <a:blip r:embed="rId5" cstate="print"/>
          <a:stretch>
            <a:fillRect/>
          </a:stretch>
        </p:blipFill>
        <p:spPr>
          <a:xfrm>
            <a:off x="304800" y="1143000"/>
            <a:ext cx="556953" cy="521561"/>
          </a:xfrm>
          <a:prstGeom prst="rect">
            <a:avLst/>
          </a:prstGeom>
        </p:spPr>
      </p:pic>
    </p:spTree>
    <p:extLst>
      <p:ext uri="{BB962C8B-B14F-4D97-AF65-F5344CB8AC3E}">
        <p14:creationId xmlns:p14="http://schemas.microsoft.com/office/powerpoint/2010/main" val="117506270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7">
      <a:dk1>
        <a:srgbClr val="242424"/>
      </a:dk1>
      <a:lt1>
        <a:srgbClr val="C8C8C8"/>
      </a:lt1>
      <a:dk2>
        <a:srgbClr val="0F6FC6"/>
      </a:dk2>
      <a:lt2>
        <a:srgbClr val="656565"/>
      </a:lt2>
      <a:accent1>
        <a:srgbClr val="0F6FC6"/>
      </a:accent1>
      <a:accent2>
        <a:srgbClr val="242424"/>
      </a:accent2>
      <a:accent3>
        <a:srgbClr val="90C6F6"/>
      </a:accent3>
      <a:accent4>
        <a:srgbClr val="59A9F2"/>
      </a:accent4>
      <a:accent5>
        <a:srgbClr val="073763"/>
      </a:accent5>
      <a:accent6>
        <a:srgbClr val="0070C0"/>
      </a:accent6>
      <a:hlink>
        <a:srgbClr val="242424"/>
      </a:hlink>
      <a:folHlink>
        <a:srgbClr val="5F5F5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1C4D3564330849861494A695AA7E56" ma:contentTypeVersion="9" ma:contentTypeDescription="Create a new document." ma:contentTypeScope="" ma:versionID="80989e7ff717b98a0dc763d283434eca">
  <xsd:schema xmlns:xsd="http://www.w3.org/2001/XMLSchema" xmlns:xs="http://www.w3.org/2001/XMLSchema" xmlns:p="http://schemas.microsoft.com/office/2006/metadata/properties" xmlns:ns3="df53b808-7fbf-436f-a9ba-71af1705e9b5" targetNamespace="http://schemas.microsoft.com/office/2006/metadata/properties" ma:root="true" ma:fieldsID="f4f1acc16e2923c2d52bd72e1230f995" ns3:_="">
    <xsd:import namespace="df53b808-7fbf-436f-a9ba-71af1705e9b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3b808-7fbf-436f-a9ba-71af1705e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C4478-FDE2-488C-A116-C6E78E607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3b808-7fbf-436f-a9ba-71af1705e9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46536C-B0CE-40B6-81A9-EE668DCB9ED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f53b808-7fbf-436f-a9ba-71af1705e9b5"/>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6F600F0-CF9B-469E-AB5B-869586CA35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95820</TotalTime>
  <Words>2262</Words>
  <Application>Microsoft Office PowerPoint</Application>
  <PresentationFormat>On-screen Show (4:3)</PresentationFormat>
  <Paragraphs>245</Paragraphs>
  <Slides>33</Slides>
  <Notes>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6" baseType="lpstr">
      <vt:lpstr>Arial</vt:lpstr>
      <vt:lpstr>Calibri</vt:lpstr>
      <vt:lpstr>Calibri Light</vt:lpstr>
      <vt:lpstr>DengXian</vt:lpstr>
      <vt:lpstr>Rockwell</vt:lpstr>
      <vt:lpstr>Rockwell Extra Bold</vt:lpstr>
      <vt:lpstr>Times New Roman</vt:lpstr>
      <vt:lpstr>Tw Cen MT</vt:lpstr>
      <vt:lpstr>Wingdings</vt:lpstr>
      <vt:lpstr>Wingdings 2</vt:lpstr>
      <vt:lpstr>Median</vt:lpstr>
      <vt:lpstr>Office Theme</vt:lpstr>
      <vt:lpstr>Acrobat Document</vt:lpstr>
      <vt:lpstr>PowerPoint Presentation</vt:lpstr>
      <vt:lpstr>Ledger Mentality</vt:lpstr>
      <vt:lpstr>The Ledger Way Core Values</vt:lpstr>
      <vt:lpstr>Tyler Schwarz – Athletic Trainer</vt:lpstr>
      <vt:lpstr>Healthy Roster</vt:lpstr>
      <vt:lpstr>Athletic Training Documentation and Communication App</vt:lpstr>
      <vt:lpstr>Background</vt:lpstr>
      <vt:lpstr>Healthy Roster for Parents</vt:lpstr>
      <vt:lpstr>Follow up Services</vt:lpstr>
      <vt:lpstr>How do you sign up?</vt:lpstr>
      <vt:lpstr>SMSA Athletic Boosters</vt:lpstr>
      <vt:lpstr>SMSA Athletic Booster Club</vt:lpstr>
      <vt:lpstr>SMSA Athletic Booster Club</vt:lpstr>
      <vt:lpstr>SMSA Athletic Booster Club</vt:lpstr>
      <vt:lpstr>Booster Club – Concessions &amp; Admissions</vt:lpstr>
      <vt:lpstr>Be the Parent Who is Part of Their Good Athletic Memories</vt:lpstr>
      <vt:lpstr>Channel of Communication</vt:lpstr>
      <vt:lpstr>Students</vt:lpstr>
      <vt:lpstr>Please read the following before signing the forms!</vt:lpstr>
      <vt:lpstr>Co-Curricular Code of Conduct Handbook </vt:lpstr>
      <vt:lpstr>Academic Ineligibility</vt:lpstr>
      <vt:lpstr>Co-Curricular Code of Conduct Handbook </vt:lpstr>
      <vt:lpstr>WIAA Athletic Eligibility Information</vt:lpstr>
      <vt:lpstr>Concussion/Sudden Cardiac Arrest Information</vt:lpstr>
      <vt:lpstr>Participation Requirements for SMSA Athletics The following must be completed before participating in practice:</vt:lpstr>
      <vt:lpstr>Liability Wavier, Code of Conduct, WIAA Eligibility</vt:lpstr>
      <vt:lpstr>WIAA Alternate Year or  WIAA Physical Permit</vt:lpstr>
      <vt:lpstr>Concussion/Sudden Cardiac Arrest Agreement Form</vt:lpstr>
      <vt:lpstr>Medical Information and  Emergency Consent</vt:lpstr>
      <vt:lpstr>Schedules</vt:lpstr>
      <vt:lpstr>Fall Athletic Teams</vt:lpstr>
      <vt:lpstr>Fall Athletic Teams - MS</vt:lpstr>
      <vt:lpstr>Greg Hoffmann – Athletic Director - SMSA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Krueger</dc:creator>
  <cp:lastModifiedBy>Gregory Hoffmann</cp:lastModifiedBy>
  <cp:revision>321</cp:revision>
  <cp:lastPrinted>2017-07-12T17:04:16Z</cp:lastPrinted>
  <dcterms:created xsi:type="dcterms:W3CDTF">2011-07-24T19:29:23Z</dcterms:created>
  <dcterms:modified xsi:type="dcterms:W3CDTF">2022-07-27T17:05:50Z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0x0101005C1C4D3564330849861494A695AA7E56</vt:lpwstr>
  </property>
</Properties>
</file>